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9" r:id="rId7"/>
    <p:sldId id="264" r:id="rId8"/>
    <p:sldId id="268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Real Conesa" userId="23cd6bdb-be23-4bab-9d64-0d1df78863c1" providerId="ADAL" clId="{5FFDAF23-02B3-49F5-BB13-91FAC47933A8}"/>
    <pc:docChg chg="delSld modSld">
      <pc:chgData name="Cristina Real Conesa" userId="23cd6bdb-be23-4bab-9d64-0d1df78863c1" providerId="ADAL" clId="{5FFDAF23-02B3-49F5-BB13-91FAC47933A8}" dt="2026-10-20T10:47:54.565" v="9" actId="20577"/>
      <pc:docMkLst>
        <pc:docMk/>
      </pc:docMkLst>
      <pc:sldChg chg="modSp mod">
        <pc:chgData name="Cristina Real Conesa" userId="23cd6bdb-be23-4bab-9d64-0d1df78863c1" providerId="ADAL" clId="{5FFDAF23-02B3-49F5-BB13-91FAC47933A8}" dt="2026-10-20T10:47:47.777" v="4" actId="20577"/>
        <pc:sldMkLst>
          <pc:docMk/>
          <pc:sldMk cId="0" sldId="259"/>
        </pc:sldMkLst>
        <pc:graphicFrameChg chg="modGraphic">
          <ac:chgData name="Cristina Real Conesa" userId="23cd6bdb-be23-4bab-9d64-0d1df78863c1" providerId="ADAL" clId="{5FFDAF23-02B3-49F5-BB13-91FAC47933A8}" dt="2026-10-20T10:47:47.777" v="4" actId="20577"/>
          <ac:graphicFrameMkLst>
            <pc:docMk/>
            <pc:sldMk cId="0" sldId="259"/>
            <ac:graphicFrameMk id="4" creationId="{00000000-0000-0000-0000-000000000000}"/>
          </ac:graphicFrameMkLst>
        </pc:graphicFrameChg>
      </pc:sldChg>
      <pc:sldChg chg="modSp mod">
        <pc:chgData name="Cristina Real Conesa" userId="23cd6bdb-be23-4bab-9d64-0d1df78863c1" providerId="ADAL" clId="{5FFDAF23-02B3-49F5-BB13-91FAC47933A8}" dt="2026-10-20T10:47:54.565" v="9" actId="20577"/>
        <pc:sldMkLst>
          <pc:docMk/>
          <pc:sldMk cId="0" sldId="260"/>
        </pc:sldMkLst>
        <pc:spChg chg="mod">
          <ac:chgData name="Cristina Real Conesa" userId="23cd6bdb-be23-4bab-9d64-0d1df78863c1" providerId="ADAL" clId="{5FFDAF23-02B3-49F5-BB13-91FAC47933A8}" dt="2026-10-20T10:47:54.565" v="9" actId="20577"/>
          <ac:spMkLst>
            <pc:docMk/>
            <pc:sldMk cId="0" sldId="260"/>
            <ac:spMk id="4" creationId="{00000000-0000-0000-0000-000000000000}"/>
          </ac:spMkLst>
        </pc:spChg>
      </pc:sldChg>
      <pc:sldChg chg="del">
        <pc:chgData name="Cristina Real Conesa" userId="23cd6bdb-be23-4bab-9d64-0d1df78863c1" providerId="ADAL" clId="{5FFDAF23-02B3-49F5-BB13-91FAC47933A8}" dt="2026-10-20T08:51:52.163" v="0" actId="47"/>
        <pc:sldMkLst>
          <pc:docMk/>
          <pc:sldMk cId="0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2370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50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20441"/>
            <a:ext cx="10566400" cy="4424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50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20441"/>
            <a:ext cx="10566400" cy="4424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D2A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pa del Santo Cáliz sobre fondo gris"/>
          <p:cNvPicPr>
            <a:picLocks noChangeAspect="1"/>
          </p:cNvPicPr>
          <p:nvPr/>
        </p:nvPicPr>
        <p:blipFill>
          <a:blip r:embed="rId3"/>
          <a:srcRect l="21" r="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717910" y="2072779"/>
            <a:ext cx="5624830" cy="1412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460"/>
              </a:lnSpc>
              <a:buNone/>
            </a:pPr>
            <a:r>
              <a:rPr lang="en-US" sz="52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Año Jubilar del Santo Cáliz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812800" y="3563441"/>
            <a:ext cx="346590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Actos de clausura en la ciudad de València</a:t>
            </a:r>
            <a:endParaRPr lang="en-US" sz="2000" dirty="0"/>
          </a:p>
        </p:txBody>
      </p:sp>
      <p:pic>
        <p:nvPicPr>
          <p:cNvPr id="7" name="Image 1" descr="Logotipos Fundació Visit València y Ajuntament de València"/>
          <p:cNvPicPr>
            <a:picLocks noChangeAspect="1"/>
          </p:cNvPicPr>
          <p:nvPr/>
        </p:nvPicPr>
        <p:blipFill>
          <a:blip r:embed="rId4"/>
          <a:srcRect l="-125" r="-125"/>
          <a:stretch/>
        </p:blipFill>
        <p:spPr>
          <a:xfrm>
            <a:off x="812800" y="5334000"/>
            <a:ext cx="3810000" cy="844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tipos Fundació Visit València y Ajuntament de València"/>
          <p:cNvPicPr>
            <a:picLocks noChangeAspect="1"/>
          </p:cNvPicPr>
          <p:nvPr/>
        </p:nvPicPr>
        <p:blipFill>
          <a:blip r:embed="rId3"/>
          <a:srcRect l="-33" r="-33"/>
          <a:stretch/>
        </p:blipFill>
        <p:spPr>
          <a:xfrm>
            <a:off x="9093200" y="406400"/>
            <a:ext cx="2286000" cy="4191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Calendario de los actos de clausura</a:t>
            </a:r>
            <a:endParaRPr lang="en-US" sz="3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267959"/>
              </p:ext>
            </p:extLst>
          </p:nvPr>
        </p:nvGraphicFramePr>
        <p:xfrm>
          <a:off x="825500" y="1633141"/>
          <a:ext cx="10553699" cy="4194041"/>
        </p:xfrm>
        <a:graphic>
          <a:graphicData uri="http://schemas.openxmlformats.org/drawingml/2006/table">
            <a:tbl>
              <a:tblPr/>
              <a:tblGrid>
                <a:gridCol w="159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2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509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8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24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3345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0206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Fecha</a:t>
                      </a:r>
                      <a:endParaRPr lang="en-US" sz="1300" dirty="0">
                        <a:solidFill>
                          <a:srgbClr val="002060"/>
                        </a:solidFill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0206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Hora</a:t>
                      </a:r>
                      <a:endParaRPr lang="en-US" sz="1300" dirty="0">
                        <a:solidFill>
                          <a:srgbClr val="002060"/>
                        </a:solidFill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0206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Acto</a:t>
                      </a:r>
                      <a:endParaRPr lang="en-US" sz="1300" dirty="0">
                        <a:solidFill>
                          <a:srgbClr val="002060"/>
                        </a:solidFill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0206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Lugar</a:t>
                      </a:r>
                      <a:endParaRPr lang="en-US" sz="1300" dirty="0">
                        <a:solidFill>
                          <a:srgbClr val="002060"/>
                        </a:solidFill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0206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Organiza</a:t>
                      </a:r>
                      <a:endParaRPr lang="en-US" sz="1300" dirty="0">
                        <a:solidFill>
                          <a:srgbClr val="002060"/>
                        </a:solidFill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345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Mié 21 oct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19.30 h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Concierto de la Orquesta de València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Catedral de València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Concejalía de Cultura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345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Sáb 24 oct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17:30 h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Misa de campaña, presidida por la Custodia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Plaza de la Virgen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Arzobispado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19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Sáb 24 oct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Tras la misa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 err="1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Procesión</a:t>
                      </a: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Eucarística</a:t>
                      </a: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 con la Custodia, vigilia y adoración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Plaza de la Virgen y Catedral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Arzobispado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373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Dom 25 oct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12:30 h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Concierto de Hakuna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Plaza de la Reina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Concejalía de Turismo y Valencia Music City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345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Jue 29 oct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19:00 h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Misa de clausura oficial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Catedral de València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Arzobispado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345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Vie 20 nov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19:30 h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Concierto de la Orquesta de València: Parsifal (fragmentos), Sala Iturbi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Palau de la Música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D4452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Concejalía de Cultura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188726"/>
                  </a:ext>
                </a:extLst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812800" y="6238280"/>
            <a:ext cx="13960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visitvalencia.com</a:t>
            </a:r>
            <a:endParaRPr lang="en-US" sz="1200" dirty="0"/>
          </a:p>
        </p:txBody>
      </p:sp>
      <p:pic>
        <p:nvPicPr>
          <p:cNvPr id="9" name="Picture 17" descr="vmc_dark.png">
            <a:extLst>
              <a:ext uri="{FF2B5EF4-FFF2-40B4-BE49-F238E27FC236}">
                <a16:creationId xmlns:a16="http://schemas.microsoft.com/office/drawing/2014/main" id="{45C6E812-2BB4-0799-2E48-162B1B5F9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2000" y="6130000"/>
            <a:ext cx="1900000" cy="6971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tipos Fundació Visit València y Ajuntament de València"/>
          <p:cNvPicPr>
            <a:picLocks noChangeAspect="1"/>
          </p:cNvPicPr>
          <p:nvPr/>
        </p:nvPicPr>
        <p:blipFill>
          <a:blip r:embed="rId3"/>
          <a:srcRect l="-33" r="-33"/>
          <a:stretch/>
        </p:blipFill>
        <p:spPr>
          <a:xfrm>
            <a:off x="9093200" y="406400"/>
            <a:ext cx="2286000" cy="4191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Concierto de la Orquesta de València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812800" y="2240260"/>
            <a:ext cx="502310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Miércoles 21 de octubre</a:t>
            </a:r>
            <a:r>
              <a:rPr lang="en-US" sz="2000" b="1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, 19.30 </a:t>
            </a:r>
            <a:r>
              <a:rPr lang="en-US" sz="2000" b="1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812800" y="2748260"/>
            <a:ext cx="502310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Catedral de València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12800" y="3202880"/>
            <a:ext cx="5023104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Entrada gratuita con reserva previa. Las localidades, limitadas a dos por usuario, ya están disponibles desde las 10:00 h de hoy a través de la web del Palau de la Música.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12800" y="4422080"/>
            <a:ext cx="502310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Dirige Alexander Liebreich. El programa incluye Katakomben, de David Moliner, obra vinculada a la huella del Grial.</a:t>
            </a:r>
            <a:endParaRPr lang="en-US" sz="1500" dirty="0"/>
          </a:p>
        </p:txBody>
      </p:sp>
      <p:pic>
        <p:nvPicPr>
          <p:cNvPr id="8" name="Image 1" descr="Imagen promocional del concierto"/>
          <p:cNvPicPr>
            <a:picLocks noChangeAspect="1"/>
          </p:cNvPicPr>
          <p:nvPr/>
        </p:nvPicPr>
        <p:blipFill>
          <a:blip r:embed="rId4"/>
          <a:srcRect t="47" b="47"/>
          <a:stretch/>
        </p:blipFill>
        <p:spPr>
          <a:xfrm>
            <a:off x="6299200" y="2189460"/>
            <a:ext cx="5080000" cy="2794000"/>
          </a:xfrm>
          <a:prstGeom prst="roundRect">
            <a:avLst>
              <a:gd name="adj" fmla="val 3636"/>
            </a:avLst>
          </a:prstGeom>
        </p:spPr>
      </p:pic>
      <p:sp>
        <p:nvSpPr>
          <p:cNvPr id="9" name="Text 5"/>
          <p:cNvSpPr/>
          <p:nvPr/>
        </p:nvSpPr>
        <p:spPr>
          <a:xfrm>
            <a:off x="6299200" y="5059660"/>
            <a:ext cx="52324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F6B73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Foto: © Estrella Jover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812800" y="6238280"/>
            <a:ext cx="13960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visitvalencia.com</a:t>
            </a:r>
            <a:endParaRPr lang="en-US" sz="1200" dirty="0"/>
          </a:p>
        </p:txBody>
      </p:sp>
      <p:pic>
        <p:nvPicPr>
          <p:cNvPr id="12" name="Picture 17" descr="vmc_dark.png">
            <a:extLst>
              <a:ext uri="{FF2B5EF4-FFF2-40B4-BE49-F238E27FC236}">
                <a16:creationId xmlns:a16="http://schemas.microsoft.com/office/drawing/2014/main" id="{D1145ABB-7C2E-5E9B-A871-F8FD66509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2000" y="6130000"/>
            <a:ext cx="1900000" cy="6971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tipos Fundació Visit València y Ajuntament de València"/>
          <p:cNvPicPr>
            <a:picLocks noChangeAspect="1"/>
          </p:cNvPicPr>
          <p:nvPr/>
        </p:nvPicPr>
        <p:blipFill>
          <a:blip r:embed="rId3"/>
          <a:srcRect l="-33" r="-33"/>
          <a:stretch/>
        </p:blipFill>
        <p:spPr>
          <a:xfrm>
            <a:off x="9093200" y="406400"/>
            <a:ext cx="2286000" cy="4191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Concierto de Hakuna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812800" y="2506960"/>
            <a:ext cx="502310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Domingo 25 de octubre, 12:30 h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812800" y="3014960"/>
            <a:ext cx="548640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Plaza de la Reina · Entrada gratuita, aforo limitado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12800" y="3469580"/>
            <a:ext cx="502310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</a:rPr>
              <a:t>Hakuna es un movimiento y grupo musical católico juvenil, uno de los fenómenos de la música cristiana en España y con una importante proyección </a:t>
            </a:r>
            <a:r>
              <a:rPr lang="en-US" sz="1400" dirty="0" err="1">
                <a:solidFill>
                  <a:srgbClr val="2D4452"/>
                </a:solidFill>
                <a:latin typeface="Figtree" pitchFamily="34" charset="0"/>
                <a:ea typeface="Figtree" pitchFamily="34" charset="-122"/>
              </a:rPr>
              <a:t>internacional</a:t>
            </a:r>
            <a:r>
              <a:rPr lang="en-US" sz="14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</a:rPr>
              <a:t>.</a:t>
            </a:r>
          </a:p>
        </p:txBody>
      </p:sp>
      <p:sp>
        <p:nvSpPr>
          <p:cNvPr id="7" name="Text 4"/>
          <p:cNvSpPr/>
          <p:nvPr/>
        </p:nvSpPr>
        <p:spPr>
          <a:xfrm>
            <a:off x="812800" y="4472971"/>
            <a:ext cx="5023104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El Ayuntamiento lo ha elegido para cerrar el Año Jubilar acercándose a las nuevas </a:t>
            </a:r>
            <a:r>
              <a:rPr lang="en-US" sz="1500" dirty="0" err="1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generaciones</a:t>
            </a:r>
            <a:r>
              <a:rPr lang="en-US" sz="15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. </a:t>
            </a:r>
            <a:endParaRPr lang="en-US" sz="1500" dirty="0"/>
          </a:p>
        </p:txBody>
      </p:sp>
      <p:pic>
        <p:nvPicPr>
          <p:cNvPr id="8" name="Image 1" descr="Concierto de Hakuna en directo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99200" y="2302470"/>
            <a:ext cx="5080000" cy="2857500"/>
          </a:xfrm>
          <a:prstGeom prst="roundRect">
            <a:avLst>
              <a:gd name="adj" fmla="val 3556"/>
            </a:avLst>
          </a:prstGeom>
        </p:spPr>
      </p:pic>
      <p:sp>
        <p:nvSpPr>
          <p:cNvPr id="9" name="Text 5"/>
          <p:cNvSpPr/>
          <p:nvPr/>
        </p:nvSpPr>
        <p:spPr>
          <a:xfrm>
            <a:off x="812800" y="6238280"/>
            <a:ext cx="13960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visitvalencia.com</a:t>
            </a:r>
            <a:endParaRPr lang="en-US" sz="1200" dirty="0"/>
          </a:p>
        </p:txBody>
      </p:sp>
      <p:pic>
        <p:nvPicPr>
          <p:cNvPr id="10" name="Picture 9" descr="vmc_d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2000" y="6130000"/>
            <a:ext cx="1900000" cy="69712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tipos Fundació Visit València y Ajuntament de València"/>
          <p:cNvPicPr>
            <a:picLocks noChangeAspect="1"/>
          </p:cNvPicPr>
          <p:nvPr/>
        </p:nvPicPr>
        <p:blipFill>
          <a:blip r:embed="rId3"/>
          <a:srcRect l="-33" r="-33"/>
          <a:stretch/>
        </p:blipFill>
        <p:spPr>
          <a:xfrm>
            <a:off x="9093200" y="406400"/>
            <a:ext cx="2286000" cy="4191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Concierto de Hakuna: información práctica</a:t>
            </a:r>
            <a:endParaRPr lang="en-US" sz="3600" dirty="0"/>
          </a:p>
        </p:txBody>
      </p:sp>
      <p:pic>
        <p:nvPicPr>
          <p:cNvPr id="4" name="Image 1" descr="Cartel del concierto de Hakuna"/>
          <p:cNvPicPr>
            <a:picLocks noChangeAspect="1"/>
          </p:cNvPicPr>
          <p:nvPr/>
        </p:nvPicPr>
        <p:blipFill>
          <a:blip r:embed="rId4"/>
          <a:srcRect l="-41" r="-41"/>
          <a:stretch/>
        </p:blipFill>
        <p:spPr>
          <a:xfrm>
            <a:off x="812800" y="1635720"/>
            <a:ext cx="2965450" cy="4191000"/>
          </a:xfrm>
          <a:prstGeom prst="roundRect">
            <a:avLst>
              <a:gd name="adj" fmla="val 3426"/>
            </a:avLst>
          </a:prstGeom>
        </p:spPr>
      </p:pic>
      <p:sp>
        <p:nvSpPr>
          <p:cNvPr id="5" name="Shape 1"/>
          <p:cNvSpPr/>
          <p:nvPr/>
        </p:nvSpPr>
        <p:spPr>
          <a:xfrm>
            <a:off x="4387850" y="1678980"/>
            <a:ext cx="6991350" cy="873720"/>
          </a:xfrm>
          <a:prstGeom prst="roundRect">
            <a:avLst>
              <a:gd name="adj" fmla="val 11628"/>
            </a:avLst>
          </a:prstGeom>
          <a:solidFill>
            <a:srgbClr val="F3F5F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2"/>
          <p:cNvSpPr/>
          <p:nvPr/>
        </p:nvSpPr>
        <p:spPr>
          <a:xfrm>
            <a:off x="4616450" y="1856780"/>
            <a:ext cx="67301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F6B73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Fecha y lugar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4616450" y="2108200"/>
            <a:ext cx="673017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Domingo 25 de octubre, 12:30 h · Plaza de la Reina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387850" y="2679700"/>
            <a:ext cx="6991350" cy="873720"/>
          </a:xfrm>
          <a:prstGeom prst="roundRect">
            <a:avLst>
              <a:gd name="adj" fmla="val 11628"/>
            </a:avLst>
          </a:prstGeom>
          <a:solidFill>
            <a:srgbClr val="F3F5F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8"/>
          <p:cNvSpPr/>
          <p:nvPr/>
        </p:nvSpPr>
        <p:spPr>
          <a:xfrm>
            <a:off x="4616450" y="2857500"/>
            <a:ext cx="67301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F6B73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Entradas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4616450" y="3108920"/>
            <a:ext cx="673017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1.600 entradas disponibles hasta completar aforo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4387850" y="3680420"/>
            <a:ext cx="6991350" cy="1102320"/>
          </a:xfrm>
          <a:prstGeom prst="roundRect">
            <a:avLst>
              <a:gd name="adj" fmla="val 9217"/>
            </a:avLst>
          </a:prstGeom>
          <a:solidFill>
            <a:srgbClr val="FF5A3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Text 11"/>
          <p:cNvSpPr/>
          <p:nvPr/>
        </p:nvSpPr>
        <p:spPr>
          <a:xfrm>
            <a:off x="4616450" y="3858220"/>
            <a:ext cx="67301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Reserva online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4616450" y="4109641"/>
            <a:ext cx="6730174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Desde las 12:00 h del miércoles 21 de octubre, a través de Enter Ticket. Hasta cuatro entradas por persona, no numeradas.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812800" y="6238280"/>
            <a:ext cx="13960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visitvalencia.com</a:t>
            </a:r>
            <a:endParaRPr lang="en-US" sz="1200" dirty="0"/>
          </a:p>
        </p:txBody>
      </p:sp>
      <p:sp>
        <p:nvSpPr>
          <p:cNvPr id="8" name="Shape 7"/>
          <p:cNvSpPr/>
          <p:nvPr/>
        </p:nvSpPr>
        <p:spPr>
          <a:xfrm>
            <a:off x="4387850" y="4900000"/>
            <a:ext cx="6991350" cy="1338280"/>
          </a:xfrm>
          <a:prstGeom prst="roundRect">
            <a:avLst>
              <a:gd name="adj" fmla="val 11628"/>
            </a:avLst>
          </a:prstGeom>
          <a:solidFill>
            <a:srgbClr val="F3F5F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8"/>
          <p:cNvSpPr/>
          <p:nvPr/>
        </p:nvSpPr>
        <p:spPr>
          <a:xfrm>
            <a:off x="4616450" y="5078000"/>
            <a:ext cx="67301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F6B73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Accesos</a:t>
            </a:r>
            <a:endParaRPr lang="en-US" sz="1200" dirty="0"/>
          </a:p>
        </p:txBody>
      </p:sp>
      <p:sp>
        <p:nvSpPr>
          <p:cNvPr id="10" name="Text 9"/>
          <p:cNvSpPr/>
          <p:nvPr/>
        </p:nvSpPr>
        <p:spPr>
          <a:xfrm>
            <a:off x="4616450" y="5330000"/>
            <a:ext cx="6730174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Zona acotada para personas con movilidad reducida. Con el QR recibirán instrucciones de acceso y transporte público. Coincide con la Media Maratón: los accesos por la calle de la Paz se abrirán a las 11:03 h.</a:t>
            </a:r>
            <a:endParaRPr lang="en-US" sz="1200" dirty="0"/>
          </a:p>
        </p:txBody>
      </p:sp>
      <p:pic>
        <p:nvPicPr>
          <p:cNvPr id="18" name="Picture 17" descr="vmc_d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2000" y="6130000"/>
            <a:ext cx="1900000" cy="6971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tipos Fundació Visit València y Ajuntament de València"/>
          <p:cNvPicPr>
            <a:picLocks noChangeAspect="1"/>
          </p:cNvPicPr>
          <p:nvPr/>
        </p:nvPicPr>
        <p:blipFill>
          <a:blip r:embed="rId2"/>
          <a:srcRect l="-33" r="-33"/>
          <a:stretch/>
        </p:blipFill>
        <p:spPr>
          <a:xfrm>
            <a:off x="9093200" y="406400"/>
            <a:ext cx="2286000" cy="4191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Parsifal </a:t>
            </a:r>
            <a:r>
              <a:rPr lang="en-US" sz="3600" b="1" i="0" dirty="0" err="1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</a:t>
            </a:r>
            <a:r>
              <a:rPr lang="en-US" sz="3600" b="1" i="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el Palau de la Música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812800" y="2240260"/>
            <a:ext cx="502310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Viernes 20 de noviembre, 19:30–21:30 h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812800" y="2748260"/>
            <a:ext cx="502310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Sala Iturbi · Abono 10 / Música et Anima 3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12800" y="3202880"/>
            <a:ext cx="5023104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Parsifal (fragmentos), de Richard Wagner, con Elīna Garanča (mezzosoprano, Kundry) y Michael Weinius (tenor, Parsifal).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12800" y="4422080"/>
            <a:ext cx="502310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Dirige Alexander Liebreich. Programa: Schumann, Sinfonía n.º 3 «Renana», y fragmentos de Parsifal de Wagner.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812800" y="6238280"/>
            <a:ext cx="13960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visitvalencia.com</a:t>
            </a:r>
            <a:endParaRPr lang="en-US" sz="1200" dirty="0"/>
          </a:p>
        </p:txBody>
      </p:sp>
      <p:pic>
        <p:nvPicPr>
          <p:cNvPr id="11" name="Imagen 10" descr="Palau de la Música de València">
            <a:extLst>
              <a:ext uri="{FF2B5EF4-FFF2-40B4-BE49-F238E27FC236}">
                <a16:creationId xmlns:a16="http://schemas.microsoft.com/office/drawing/2014/main" id="{A23C6EC6-67BE-2056-D310-F9F9D2115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124" y="1992702"/>
            <a:ext cx="4511076" cy="30073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tipos Fundació Visit València y Ajuntament de València"/>
          <p:cNvPicPr>
            <a:picLocks noChangeAspect="1"/>
          </p:cNvPicPr>
          <p:nvPr/>
        </p:nvPicPr>
        <p:blipFill>
          <a:blip r:embed="rId3"/>
          <a:srcRect l="-33" r="-33"/>
          <a:stretch/>
        </p:blipFill>
        <p:spPr>
          <a:xfrm>
            <a:off x="9093200" y="406400"/>
            <a:ext cx="2286000" cy="4191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Actos organizados por el Arzobispado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812800" y="1671241"/>
            <a:ext cx="3386634" cy="4170759"/>
          </a:xfrm>
          <a:prstGeom prst="roundRect">
            <a:avLst>
              <a:gd name="adj" fmla="val 3000"/>
            </a:avLst>
          </a:prstGeom>
          <a:solidFill>
            <a:srgbClr val="F3F5F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1117600" y="1976041"/>
            <a:ext cx="286034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Sábado 24 de octubre, 17:30 h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117600" y="2350691"/>
            <a:ext cx="286034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Misa de campaña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117600" y="2782491"/>
            <a:ext cx="286034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F6B73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 la plaza de la Virgen, presidida por la Custodia del Santo Cáliz.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402634" y="1671241"/>
            <a:ext cx="3386634" cy="4170759"/>
          </a:xfrm>
          <a:prstGeom prst="roundRect">
            <a:avLst>
              <a:gd name="adj" fmla="val 3000"/>
            </a:avLst>
          </a:prstGeom>
          <a:solidFill>
            <a:srgbClr val="F3F5F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/>
          <p:nvPr/>
        </p:nvSpPr>
        <p:spPr>
          <a:xfrm>
            <a:off x="4707434" y="1976041"/>
            <a:ext cx="2860345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Sábado 24 de octubre, tras la misa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707434" y="2350691"/>
            <a:ext cx="286034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Procesión eucarística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707434" y="2782491"/>
            <a:ext cx="2860345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F6B73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 la Custodia hasta la Catedral de València, con vigilia y adoración eucarística hasta medianoche.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992467" y="1671241"/>
            <a:ext cx="3386634" cy="4170759"/>
          </a:xfrm>
          <a:prstGeom prst="roundRect">
            <a:avLst>
              <a:gd name="adj" fmla="val 3000"/>
            </a:avLst>
          </a:prstGeom>
          <a:solidFill>
            <a:srgbClr val="F3F5F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0"/>
          <p:cNvSpPr/>
          <p:nvPr/>
        </p:nvSpPr>
        <p:spPr>
          <a:xfrm>
            <a:off x="8297267" y="1976041"/>
            <a:ext cx="286034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Jueves 29 de octubre, 19:00 h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297267" y="2350691"/>
            <a:ext cx="308183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D445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Misa de clausura oficial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297267" y="2782491"/>
            <a:ext cx="2860345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F6B73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 la Catedral de València. Cierra oficialmente el Año Jubilar del Santo Cáliz.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3960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FF5A3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visitvalencia.com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D2A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pa del Santo Cáliz sobre fondo gris"/>
          <p:cNvPicPr>
            <a:picLocks noChangeAspect="1"/>
          </p:cNvPicPr>
          <p:nvPr/>
        </p:nvPicPr>
        <p:blipFill>
          <a:blip r:embed="rId3"/>
          <a:srcRect l="21" r="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587500"/>
            <a:ext cx="562483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Año Jubilar del Santo Cáliz de València</a:t>
            </a:r>
            <a:endParaRPr lang="en-US" sz="2000" dirty="0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2070100"/>
            <a:ext cx="381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6300"/>
              </a:lnSpc>
              <a:buNone/>
            </a:pPr>
            <a:r>
              <a:rPr lang="en-US" sz="60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Muchas gracias</a:t>
            </a:r>
            <a:endParaRPr lang="en-US" sz="6000" dirty="0"/>
          </a:p>
        </p:txBody>
      </p:sp>
      <p:pic>
        <p:nvPicPr>
          <p:cNvPr id="5" name="Image 1" descr="Logotipos Fundació Visit València y Ajuntament de València"/>
          <p:cNvPicPr>
            <a:picLocks noChangeAspect="1"/>
          </p:cNvPicPr>
          <p:nvPr/>
        </p:nvPicPr>
        <p:blipFill>
          <a:blip r:embed="rId4"/>
          <a:srcRect l="-125" r="-125"/>
          <a:stretch/>
        </p:blipFill>
        <p:spPr>
          <a:xfrm>
            <a:off x="812800" y="5334000"/>
            <a:ext cx="3810000" cy="844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ueda de prensa - Cierre Año Jubilar del Santo Cáliz (20/10/2026)">
  <a:themeElements>
    <a:clrScheme name="Rueda de prensa - Cierre Año Jubilar del Santo Cáliz (20/10/2026)">
      <a:dk1>
        <a:srgbClr val="2D4452"/>
      </a:dk1>
      <a:lt1>
        <a:srgbClr val="FFFFFF"/>
      </a:lt1>
      <a:dk2>
        <a:srgbClr val="62737D"/>
      </a:dk2>
      <a:lt2>
        <a:srgbClr val="EAECEE"/>
      </a:lt2>
      <a:accent1>
        <a:srgbClr val="FF5A36"/>
      </a:accent1>
      <a:accent2>
        <a:srgbClr val="5F6B73"/>
      </a:accent2>
      <a:accent3>
        <a:srgbClr val="1D2A32"/>
      </a:accent3>
      <a:accent4>
        <a:srgbClr val="9AA0A6"/>
      </a:accent4>
      <a:accent5>
        <a:srgbClr val="818F97"/>
      </a:accent5>
      <a:accent6>
        <a:srgbClr val="A1ABB1"/>
      </a:accent6>
      <a:hlink>
        <a:srgbClr val="0563C1"/>
      </a:hlink>
      <a:folHlink>
        <a:srgbClr val="954F72"/>
      </a:folHlink>
    </a:clrScheme>
    <a:fontScheme name="Rueda de prensa - Cierre Año Jubilar del Santo Cáliz (20/10/2026)">
      <a:majorFont>
        <a:latin typeface="Figtre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gtre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562</Words>
  <Application>Microsoft Office PowerPoint</Application>
  <PresentationFormat>Panorámica</PresentationFormat>
  <Paragraphs>88</Paragraphs>
  <Slides>8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Figtree</vt:lpstr>
      <vt:lpstr>Rueda de prensa - Cierre Año Jubilar del Santo Cáliz (20/10/2026)</vt:lpstr>
      <vt:lpstr>Año Jubilar del Santo Cáliz</vt:lpstr>
      <vt:lpstr>Calendario de los actos de clausura</vt:lpstr>
      <vt:lpstr>Concierto de la Orquesta de València</vt:lpstr>
      <vt:lpstr>Concierto de Hakuna</vt:lpstr>
      <vt:lpstr>Concierto de Hakuna: información práctica</vt:lpstr>
      <vt:lpstr>Parsifal en el Palau de la Música</vt:lpstr>
      <vt:lpstr>Actos organizados por el Arzobispado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Rueda de prensa - Cierre Año Jubilar del Santo Cáliz (20/10/2026)</dc:title>
  <dc:subject/>
  <dc:creator>Cristina Real Conesa</dc:creator>
  <cp:lastModifiedBy>Cristina Real Conesa</cp:lastModifiedBy>
  <cp:revision>4</cp:revision>
  <dcterms:created xsi:type="dcterms:W3CDTF">2026-10-19T10:00:58Z</dcterms:created>
  <dcterms:modified xsi:type="dcterms:W3CDTF">2026-10-20T10:47:56Z</dcterms:modified>
</cp:coreProperties>
</file>