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9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545663-0D45-4296-938F-DAB7A08BC60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DC8DB7A-1B3A-4639-BCD2-E4BCE95ED99D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r>
            <a:rPr lang="es-ES" sz="1000" dirty="0">
              <a:solidFill>
                <a:schemeClr val="tx1"/>
              </a:solidFill>
            </a:rPr>
            <a:t>SECRETARIA DIRECCIÓN</a:t>
          </a:r>
        </a:p>
        <a:p>
          <a:r>
            <a:rPr lang="es-ES" sz="900"/>
            <a:t>Mariam Martínez</a:t>
          </a:r>
          <a:endParaRPr lang="es-ES" sz="900" dirty="0"/>
        </a:p>
        <a:p>
          <a:endParaRPr lang="es-ES" sz="500" dirty="0"/>
        </a:p>
      </dgm:t>
    </dgm:pt>
    <dgm:pt modelId="{5C0259AD-374C-4E10-8986-8C8D743BE93D}" type="sibTrans" cxnId="{4F700930-C662-4D9E-AF85-1A68746D526E}">
      <dgm:prSet/>
      <dgm:spPr/>
      <dgm:t>
        <a:bodyPr/>
        <a:lstStyle/>
        <a:p>
          <a:endParaRPr lang="es-ES"/>
        </a:p>
      </dgm:t>
    </dgm:pt>
    <dgm:pt modelId="{195591C9-E17C-4D3C-8C96-0FAD2418D2C5}" type="parTrans" cxnId="{4F700930-C662-4D9E-AF85-1A68746D526E}">
      <dgm:prSet/>
      <dgm:spPr/>
      <dgm:t>
        <a:bodyPr/>
        <a:lstStyle/>
        <a:p>
          <a:endParaRPr lang="es-ES"/>
        </a:p>
      </dgm:t>
    </dgm:pt>
    <dgm:pt modelId="{2F844B84-DD82-46A9-9178-6B704CEFB427}" type="pres">
      <dgm:prSet presAssocID="{BB545663-0D45-4296-938F-DAB7A08BC608}" presName="diagram" presStyleCnt="0">
        <dgm:presLayoutVars>
          <dgm:dir/>
          <dgm:resizeHandles val="exact"/>
        </dgm:presLayoutVars>
      </dgm:prSet>
      <dgm:spPr/>
    </dgm:pt>
    <dgm:pt modelId="{037803DE-5E9E-462F-AA75-2EC9009275EA}" type="pres">
      <dgm:prSet presAssocID="{CDC8DB7A-1B3A-4639-BCD2-E4BCE95ED99D}" presName="node" presStyleLbl="node1" presStyleIdx="0" presStyleCnt="1" custScaleX="112960" custLinFactNeighborX="-46257" custLinFactNeighborY="25004">
        <dgm:presLayoutVars>
          <dgm:bulletEnabled val="1"/>
        </dgm:presLayoutVars>
      </dgm:prSet>
      <dgm:spPr/>
    </dgm:pt>
  </dgm:ptLst>
  <dgm:cxnLst>
    <dgm:cxn modelId="{4F700930-C662-4D9E-AF85-1A68746D526E}" srcId="{BB545663-0D45-4296-938F-DAB7A08BC608}" destId="{CDC8DB7A-1B3A-4639-BCD2-E4BCE95ED99D}" srcOrd="0" destOrd="0" parTransId="{195591C9-E17C-4D3C-8C96-0FAD2418D2C5}" sibTransId="{5C0259AD-374C-4E10-8986-8C8D743BE93D}"/>
    <dgm:cxn modelId="{1AF7D266-7BCA-43EA-B8CE-8E6A23DBE56A}" type="presOf" srcId="{BB545663-0D45-4296-938F-DAB7A08BC608}" destId="{2F844B84-DD82-46A9-9178-6B704CEFB427}" srcOrd="0" destOrd="0" presId="urn:microsoft.com/office/officeart/2005/8/layout/default"/>
    <dgm:cxn modelId="{C20CD995-BF38-4407-8012-9B15CF457BE2}" type="presOf" srcId="{CDC8DB7A-1B3A-4639-BCD2-E4BCE95ED99D}" destId="{037803DE-5E9E-462F-AA75-2EC9009275EA}" srcOrd="0" destOrd="0" presId="urn:microsoft.com/office/officeart/2005/8/layout/default"/>
    <dgm:cxn modelId="{9FEB45C5-14B2-447D-9262-9BFFC2811AC9}" type="presParOf" srcId="{2F844B84-DD82-46A9-9178-6B704CEFB427}" destId="{037803DE-5E9E-462F-AA75-2EC9009275EA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7803DE-5E9E-462F-AA75-2EC9009275EA}">
      <dsp:nvSpPr>
        <dsp:cNvPr id="0" name=""/>
        <dsp:cNvSpPr/>
      </dsp:nvSpPr>
      <dsp:spPr>
        <a:xfrm>
          <a:off x="0" y="620"/>
          <a:ext cx="1076666" cy="5718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>
              <a:solidFill>
                <a:schemeClr val="tx1"/>
              </a:solidFill>
            </a:rPr>
            <a:t>SECRETARIA DIRECCIÓN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Mariam Martínez</a:t>
          </a:r>
          <a:endParaRPr lang="es-ES" sz="9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0" y="620"/>
        <a:ext cx="1076666" cy="5718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3998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33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59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 i="0" smtClean="0">
                <a:solidFill>
                  <a:srgbClr val="FF9933"/>
                </a:solidFill>
                <a:latin typeface="Kreon Light"/>
                <a:cs typeface="Kreon Ligh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 dirty="0">
              <a:ln>
                <a:noFill/>
              </a:ln>
              <a:solidFill>
                <a:srgbClr val="FF9933"/>
              </a:solidFill>
              <a:effectLst/>
              <a:uLnTx/>
              <a:uFillTx/>
              <a:latin typeface="Kreon Light"/>
              <a:ea typeface="+mn-ea"/>
            </a:endParaRPr>
          </a:p>
        </p:txBody>
      </p:sp>
      <p:sp>
        <p:nvSpPr>
          <p:cNvPr id="12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983766" y="6356352"/>
            <a:ext cx="4224469" cy="366183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n 5" descr="C:\Users\alavall\AppData\Local\Microsoft\Windows\INetCache\Content.Outlook\OT8W0HIG\01_VLC_VISIT_VALENCIA_COLOR_CMYK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02177" cy="5090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360720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830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129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568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52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402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8277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35B027-EBDF-4816-833B-60C492E7424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11/29/2023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CF332A-7BB9-43A9-A8E3-A0459825DC0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35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3 Conector recto">
            <a:extLst>
              <a:ext uri="{FF2B5EF4-FFF2-40B4-BE49-F238E27FC236}">
                <a16:creationId xmlns:a16="http://schemas.microsoft.com/office/drawing/2014/main" id="{DC5FC9CC-0F43-4D5B-9A63-D35DCAAE6AA2}"/>
              </a:ext>
            </a:extLst>
          </p:cNvPr>
          <p:cNvCxnSpPr>
            <a:cxnSpLocks/>
          </p:cNvCxnSpPr>
          <p:nvPr/>
        </p:nvCxnSpPr>
        <p:spPr>
          <a:xfrm>
            <a:off x="4676716" y="5098941"/>
            <a:ext cx="0" cy="35404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3 Conector recto">
            <a:extLst>
              <a:ext uri="{FF2B5EF4-FFF2-40B4-BE49-F238E27FC236}">
                <a16:creationId xmlns:a16="http://schemas.microsoft.com/office/drawing/2014/main" id="{DC5FC9CC-0F43-4D5B-9A63-D35DCAAE6AA2}"/>
              </a:ext>
            </a:extLst>
          </p:cNvPr>
          <p:cNvCxnSpPr>
            <a:cxnSpLocks/>
          </p:cNvCxnSpPr>
          <p:nvPr/>
        </p:nvCxnSpPr>
        <p:spPr>
          <a:xfrm>
            <a:off x="5337816" y="5451094"/>
            <a:ext cx="8792" cy="28437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3 Conector recto">
            <a:extLst>
              <a:ext uri="{FF2B5EF4-FFF2-40B4-BE49-F238E27FC236}">
                <a16:creationId xmlns:a16="http://schemas.microsoft.com/office/drawing/2014/main" id="{DC5FC9CC-0F43-4D5B-9A63-D35DCAAE6AA2}"/>
              </a:ext>
            </a:extLst>
          </p:cNvPr>
          <p:cNvCxnSpPr>
            <a:cxnSpLocks/>
          </p:cNvCxnSpPr>
          <p:nvPr/>
        </p:nvCxnSpPr>
        <p:spPr>
          <a:xfrm>
            <a:off x="3990241" y="5452981"/>
            <a:ext cx="0" cy="32861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105 Conector recto">
            <a:extLst>
              <a:ext uri="{FF2B5EF4-FFF2-40B4-BE49-F238E27FC236}">
                <a16:creationId xmlns:a16="http://schemas.microsoft.com/office/drawing/2014/main" id="{A33122AE-3EB6-4B83-A4CC-035808783444}"/>
              </a:ext>
            </a:extLst>
          </p:cNvPr>
          <p:cNvCxnSpPr>
            <a:cxnSpLocks/>
          </p:cNvCxnSpPr>
          <p:nvPr/>
        </p:nvCxnSpPr>
        <p:spPr>
          <a:xfrm flipH="1" flipV="1">
            <a:off x="274655" y="4824822"/>
            <a:ext cx="472886" cy="1003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105 Conector recto">
            <a:extLst>
              <a:ext uri="{FF2B5EF4-FFF2-40B4-BE49-F238E27FC236}">
                <a16:creationId xmlns:a16="http://schemas.microsoft.com/office/drawing/2014/main" id="{A33122AE-3EB6-4B83-A4CC-035808783444}"/>
              </a:ext>
            </a:extLst>
          </p:cNvPr>
          <p:cNvCxnSpPr>
            <a:cxnSpLocks/>
          </p:cNvCxnSpPr>
          <p:nvPr/>
        </p:nvCxnSpPr>
        <p:spPr>
          <a:xfrm flipH="1" flipV="1">
            <a:off x="273747" y="3748902"/>
            <a:ext cx="2815077" cy="1771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36 Conector recto"/>
          <p:cNvCxnSpPr>
            <a:cxnSpLocks/>
          </p:cNvCxnSpPr>
          <p:nvPr/>
        </p:nvCxnSpPr>
        <p:spPr>
          <a:xfrm>
            <a:off x="11029950" y="2988401"/>
            <a:ext cx="0" cy="104816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36 Conector recto"/>
          <p:cNvCxnSpPr>
            <a:cxnSpLocks/>
          </p:cNvCxnSpPr>
          <p:nvPr/>
        </p:nvCxnSpPr>
        <p:spPr>
          <a:xfrm flipV="1">
            <a:off x="943166" y="4819146"/>
            <a:ext cx="2173492" cy="784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416145" y="676229"/>
            <a:ext cx="1920213" cy="49325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DIRECTOR GENERAL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Tono Franco Martínez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547318" y="3426933"/>
            <a:ext cx="2480616" cy="69750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INTELIGENCIA Y DIGITALIZACIÓN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Ricardo Millet</a:t>
            </a:r>
          </a:p>
        </p:txBody>
      </p:sp>
      <p:cxnSp>
        <p:nvCxnSpPr>
          <p:cNvPr id="37" name="36 Conector recto"/>
          <p:cNvCxnSpPr>
            <a:cxnSpLocks/>
          </p:cNvCxnSpPr>
          <p:nvPr/>
        </p:nvCxnSpPr>
        <p:spPr>
          <a:xfrm>
            <a:off x="273747" y="2925515"/>
            <a:ext cx="10756203" cy="4893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Rectángulo"/>
          <p:cNvSpPr/>
          <p:nvPr/>
        </p:nvSpPr>
        <p:spPr>
          <a:xfrm>
            <a:off x="511107" y="4480660"/>
            <a:ext cx="2480616" cy="68903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MARKETING Y COMERCIAL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Jose Manuel Camarero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10461551" y="3459800"/>
            <a:ext cx="1215861" cy="221612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BRANDING &amp; MARKETS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Miguel Ángel Pérez</a:t>
            </a:r>
          </a:p>
        </p:txBody>
      </p:sp>
      <p:sp>
        <p:nvSpPr>
          <p:cNvPr id="49" name="48 Rectángulo"/>
          <p:cNvSpPr/>
          <p:nvPr/>
        </p:nvSpPr>
        <p:spPr>
          <a:xfrm>
            <a:off x="4749388" y="5608436"/>
            <a:ext cx="1271501" cy="41730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TIENDAS – TOURIST INFO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3312436" y="4920305"/>
            <a:ext cx="2722439" cy="3677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VENTA DE SERVICIOS</a:t>
            </a:r>
          </a:p>
        </p:txBody>
      </p:sp>
      <p:sp>
        <p:nvSpPr>
          <p:cNvPr id="55" name="54 Rectángulo"/>
          <p:cNvSpPr/>
          <p:nvPr/>
        </p:nvSpPr>
        <p:spPr>
          <a:xfrm>
            <a:off x="8878359" y="3765839"/>
            <a:ext cx="1084392" cy="627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DESARROLLO DE PRODUCTOS</a:t>
            </a:r>
          </a:p>
        </p:txBody>
      </p:sp>
      <p:sp>
        <p:nvSpPr>
          <p:cNvPr id="86" name="13 Rectángulo">
            <a:extLst>
              <a:ext uri="{FF2B5EF4-FFF2-40B4-BE49-F238E27FC236}">
                <a16:creationId xmlns:a16="http://schemas.microsoft.com/office/drawing/2014/main" id="{5D581028-37EB-44EA-8629-7FCA5B319F3B}"/>
              </a:ext>
            </a:extLst>
          </p:cNvPr>
          <p:cNvSpPr/>
          <p:nvPr/>
        </p:nvSpPr>
        <p:spPr>
          <a:xfrm>
            <a:off x="6699512" y="924233"/>
            <a:ext cx="1563850" cy="50470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COMUNICACIÓN ,R.S.C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Teresa Martínez</a:t>
            </a:r>
          </a:p>
        </p:txBody>
      </p:sp>
      <p:sp>
        <p:nvSpPr>
          <p:cNvPr id="66" name="13 Rectángulo">
            <a:extLst>
              <a:ext uri="{FF2B5EF4-FFF2-40B4-BE49-F238E27FC236}">
                <a16:creationId xmlns:a16="http://schemas.microsoft.com/office/drawing/2014/main" id="{F8248D9C-FDE3-400B-B8E6-83640E147B8F}"/>
              </a:ext>
            </a:extLst>
          </p:cNvPr>
          <p:cNvSpPr/>
          <p:nvPr/>
        </p:nvSpPr>
        <p:spPr>
          <a:xfrm>
            <a:off x="6904583" y="1531609"/>
            <a:ext cx="1833134" cy="4424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JURÍDICO Y CONTRATACIÓN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Amparo Ros JEFE ÁREA</a:t>
            </a:r>
          </a:p>
        </p:txBody>
      </p:sp>
      <p:sp>
        <p:nvSpPr>
          <p:cNvPr id="67" name="13 Rectángulo">
            <a:extLst>
              <a:ext uri="{FF2B5EF4-FFF2-40B4-BE49-F238E27FC236}">
                <a16:creationId xmlns:a16="http://schemas.microsoft.com/office/drawing/2014/main" id="{6AB95386-BC93-4F63-B03C-5ECF37B5830B}"/>
              </a:ext>
            </a:extLst>
          </p:cNvPr>
          <p:cNvSpPr/>
          <p:nvPr/>
        </p:nvSpPr>
        <p:spPr>
          <a:xfrm>
            <a:off x="9624176" y="1561805"/>
            <a:ext cx="1833133" cy="534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ADMINISTRACIÓN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Eva García JEFE ÁREA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900" dirty="0">
                <a:solidFill>
                  <a:prstClr val="black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Patricia García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55 Rectángulo">
            <a:extLst>
              <a:ext uri="{FF2B5EF4-FFF2-40B4-BE49-F238E27FC236}">
                <a16:creationId xmlns:a16="http://schemas.microsoft.com/office/drawing/2014/main" id="{66D3FE3E-9654-4014-8F83-685D37D37E89}"/>
              </a:ext>
            </a:extLst>
          </p:cNvPr>
          <p:cNvSpPr/>
          <p:nvPr/>
        </p:nvSpPr>
        <p:spPr>
          <a:xfrm>
            <a:off x="6794021" y="3042541"/>
            <a:ext cx="1438245" cy="298941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PROGRAMAS  DE PRODUCTO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VCB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CULTURA/OCIO GASTRONOMÍA SPORTS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SHOPPING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CRUCEROS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LGBTI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NATURALEZA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MÉDICO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IDIOMÁTICO INTERESES ESPECIALES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FLY VLC;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FILM OFFICE</a:t>
            </a:r>
          </a:p>
        </p:txBody>
      </p:sp>
      <p:sp>
        <p:nvSpPr>
          <p:cNvPr id="104" name="13 Rectángulo">
            <a:extLst>
              <a:ext uri="{FF2B5EF4-FFF2-40B4-BE49-F238E27FC236}">
                <a16:creationId xmlns:a16="http://schemas.microsoft.com/office/drawing/2014/main" id="{9B8FB0C9-E02F-4CCA-AE50-FAF69E83F8EC}"/>
              </a:ext>
            </a:extLst>
          </p:cNvPr>
          <p:cNvSpPr/>
          <p:nvPr/>
        </p:nvSpPr>
        <p:spPr>
          <a:xfrm>
            <a:off x="6664467" y="208023"/>
            <a:ext cx="1577941" cy="51050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SOSTENIBILIDAD TURÍSTICA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Jaume Mata</a:t>
            </a:r>
          </a:p>
        </p:txBody>
      </p:sp>
      <p:sp>
        <p:nvSpPr>
          <p:cNvPr id="131" name="52 Rectángulo">
            <a:extLst>
              <a:ext uri="{FF2B5EF4-FFF2-40B4-BE49-F238E27FC236}">
                <a16:creationId xmlns:a16="http://schemas.microsoft.com/office/drawing/2014/main" id="{07DE0772-2C09-4E38-948C-86078BF6A534}"/>
              </a:ext>
            </a:extLst>
          </p:cNvPr>
          <p:cNvSpPr/>
          <p:nvPr/>
        </p:nvSpPr>
        <p:spPr>
          <a:xfrm>
            <a:off x="3321165" y="4443983"/>
            <a:ext cx="2722439" cy="3357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MARKETING DIGITAL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9700681" y="-9928"/>
            <a:ext cx="2504495" cy="40780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FUNDACIÓ VISIT VALÈNCIA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Organigrama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alibri" panose="020F0502020204030204"/>
              </a:rPr>
              <a:t>NOVIEMBRE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2023</a:t>
            </a:r>
          </a:p>
        </p:txBody>
      </p:sp>
      <p:sp>
        <p:nvSpPr>
          <p:cNvPr id="108" name="13 Rectángulo">
            <a:extLst>
              <a:ext uri="{FF2B5EF4-FFF2-40B4-BE49-F238E27FC236}">
                <a16:creationId xmlns:a16="http://schemas.microsoft.com/office/drawing/2014/main" id="{6AB95386-BC93-4F63-B03C-5ECF37B5830B}"/>
              </a:ext>
            </a:extLst>
          </p:cNvPr>
          <p:cNvSpPr/>
          <p:nvPr/>
        </p:nvSpPr>
        <p:spPr>
          <a:xfrm>
            <a:off x="9624177" y="2147651"/>
            <a:ext cx="1816760" cy="6823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SERVICIOS GENERALES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Filo Lluch JEFE ÁREA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Paloma </a:t>
            </a: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900" dirty="0">
                <a:solidFill>
                  <a:prstClr val="black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Roberto Garrido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55 Rectángulo">
            <a:extLst>
              <a:ext uri="{FF2B5EF4-FFF2-40B4-BE49-F238E27FC236}">
                <a16:creationId xmlns:a16="http://schemas.microsoft.com/office/drawing/2014/main" id="{A7C96844-B09D-4A0B-816A-EBCFD51EB015}"/>
              </a:ext>
            </a:extLst>
          </p:cNvPr>
          <p:cNvSpPr/>
          <p:nvPr/>
        </p:nvSpPr>
        <p:spPr>
          <a:xfrm>
            <a:off x="8414086" y="514633"/>
            <a:ext cx="1315205" cy="5852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TURISMO Y CIUDAD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Vicente Haba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13 Rectángulo">
            <a:extLst>
              <a:ext uri="{FF2B5EF4-FFF2-40B4-BE49-F238E27FC236}">
                <a16:creationId xmlns:a16="http://schemas.microsoft.com/office/drawing/2014/main" id="{6AB95386-BC93-4F63-B03C-5ECF37B5830B}"/>
              </a:ext>
            </a:extLst>
          </p:cNvPr>
          <p:cNvSpPr/>
          <p:nvPr/>
        </p:nvSpPr>
        <p:spPr>
          <a:xfrm>
            <a:off x="6904583" y="2371393"/>
            <a:ext cx="1816758" cy="3833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9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RRHH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900" dirty="0">
                <a:solidFill>
                  <a:prstClr val="black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Lucia Barranca</a:t>
            </a:r>
          </a:p>
        </p:txBody>
      </p:sp>
      <p:cxnSp>
        <p:nvCxnSpPr>
          <p:cNvPr id="138" name="124 Conector recto de flecha"/>
          <p:cNvCxnSpPr/>
          <p:nvPr/>
        </p:nvCxnSpPr>
        <p:spPr>
          <a:xfrm>
            <a:off x="6205030" y="4286479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154 Conector recto de flecha"/>
          <p:cNvCxnSpPr/>
          <p:nvPr/>
        </p:nvCxnSpPr>
        <p:spPr>
          <a:xfrm>
            <a:off x="6202177" y="4730483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155 Conector recto de flecha"/>
          <p:cNvCxnSpPr/>
          <p:nvPr/>
        </p:nvCxnSpPr>
        <p:spPr>
          <a:xfrm>
            <a:off x="6177838" y="5198104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156 Conector recto de flecha"/>
          <p:cNvCxnSpPr/>
          <p:nvPr/>
        </p:nvCxnSpPr>
        <p:spPr>
          <a:xfrm>
            <a:off x="6194171" y="5667419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124 Conector recto de flecha"/>
          <p:cNvCxnSpPr/>
          <p:nvPr/>
        </p:nvCxnSpPr>
        <p:spPr>
          <a:xfrm flipH="1" flipV="1">
            <a:off x="8244151" y="3624271"/>
            <a:ext cx="533701" cy="11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124 Conector recto de flecha"/>
          <p:cNvCxnSpPr/>
          <p:nvPr/>
        </p:nvCxnSpPr>
        <p:spPr>
          <a:xfrm flipH="1" flipV="1">
            <a:off x="8261976" y="5645983"/>
            <a:ext cx="533701" cy="43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24 Conector recto de flecha"/>
          <p:cNvCxnSpPr>
            <a:cxnSpLocks/>
          </p:cNvCxnSpPr>
          <p:nvPr/>
        </p:nvCxnSpPr>
        <p:spPr>
          <a:xfrm flipV="1">
            <a:off x="6215856" y="3579909"/>
            <a:ext cx="483656" cy="27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53 Rectángulo"/>
          <p:cNvSpPr/>
          <p:nvPr/>
        </p:nvSpPr>
        <p:spPr>
          <a:xfrm>
            <a:off x="3294450" y="6499574"/>
            <a:ext cx="6682444" cy="2389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 I S I T A N T E S</a:t>
            </a:r>
          </a:p>
        </p:txBody>
      </p:sp>
      <p:cxnSp>
        <p:nvCxnSpPr>
          <p:cNvPr id="180" name="36 Conector recto"/>
          <p:cNvCxnSpPr>
            <a:cxnSpLocks/>
          </p:cNvCxnSpPr>
          <p:nvPr/>
        </p:nvCxnSpPr>
        <p:spPr>
          <a:xfrm flipV="1">
            <a:off x="3116932" y="4622468"/>
            <a:ext cx="174523" cy="321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36 Conector recto"/>
          <p:cNvCxnSpPr>
            <a:cxnSpLocks/>
          </p:cNvCxnSpPr>
          <p:nvPr/>
        </p:nvCxnSpPr>
        <p:spPr>
          <a:xfrm>
            <a:off x="3102758" y="5108981"/>
            <a:ext cx="219836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36 Conector recto"/>
          <p:cNvCxnSpPr>
            <a:cxnSpLocks/>
          </p:cNvCxnSpPr>
          <p:nvPr/>
        </p:nvCxnSpPr>
        <p:spPr>
          <a:xfrm>
            <a:off x="3102758" y="4631054"/>
            <a:ext cx="0" cy="47313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36 Conector recto"/>
          <p:cNvCxnSpPr>
            <a:cxnSpLocks/>
          </p:cNvCxnSpPr>
          <p:nvPr/>
        </p:nvCxnSpPr>
        <p:spPr>
          <a:xfrm>
            <a:off x="273747" y="2943627"/>
            <a:ext cx="0" cy="18833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156 Conector recto de flecha"/>
          <p:cNvCxnSpPr/>
          <p:nvPr/>
        </p:nvCxnSpPr>
        <p:spPr>
          <a:xfrm>
            <a:off x="7500391" y="6117021"/>
            <a:ext cx="0" cy="30352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5 Rectángulo"/>
          <p:cNvSpPr/>
          <p:nvPr/>
        </p:nvSpPr>
        <p:spPr>
          <a:xfrm>
            <a:off x="4736887" y="1914118"/>
            <a:ext cx="1876952" cy="56406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SUBDIRECTOR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ADMINISTRACIÓN Y GESTIÓN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José Villar</a:t>
            </a:r>
          </a:p>
        </p:txBody>
      </p:sp>
      <p:sp>
        <p:nvSpPr>
          <p:cNvPr id="64" name="54 Rectángulo"/>
          <p:cNvSpPr/>
          <p:nvPr/>
        </p:nvSpPr>
        <p:spPr>
          <a:xfrm>
            <a:off x="8945410" y="4867622"/>
            <a:ext cx="1074854" cy="5420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DESARROLLO DE MERCADOS</a:t>
            </a:r>
          </a:p>
        </p:txBody>
      </p:sp>
      <p:cxnSp>
        <p:nvCxnSpPr>
          <p:cNvPr id="65" name="124 Conector recto de flecha"/>
          <p:cNvCxnSpPr/>
          <p:nvPr/>
        </p:nvCxnSpPr>
        <p:spPr>
          <a:xfrm flipH="1" flipV="1">
            <a:off x="8285039" y="4567860"/>
            <a:ext cx="533701" cy="43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2 Rectángulo"/>
          <p:cNvSpPr/>
          <p:nvPr/>
        </p:nvSpPr>
        <p:spPr>
          <a:xfrm>
            <a:off x="3416144" y="96142"/>
            <a:ext cx="1920213" cy="542003"/>
          </a:xfrm>
          <a:prstGeom prst="rect">
            <a:avLst/>
          </a:prstGeom>
          <a:solidFill>
            <a:srgbClr val="5723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PRESIDENTA FVV /  CONCEJAL AJUNT. VALÈNCIA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900" b="1" dirty="0">
                <a:solidFill>
                  <a:prstClr val="white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Paula Llobet </a:t>
            </a:r>
            <a:r>
              <a:rPr lang="es-ES" sz="900" b="1" dirty="0" err="1">
                <a:solidFill>
                  <a:prstClr val="white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Vilarrasa</a:t>
            </a:r>
            <a:endParaRPr lang="es-ES" sz="900" b="1" dirty="0">
              <a:solidFill>
                <a:prstClr val="white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48 Rectángulo"/>
          <p:cNvSpPr/>
          <p:nvPr/>
        </p:nvSpPr>
        <p:spPr>
          <a:xfrm>
            <a:off x="3301188" y="5617884"/>
            <a:ext cx="1249540" cy="4452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CANALES ONLINE</a:t>
            </a:r>
          </a:p>
        </p:txBody>
      </p:sp>
      <p:cxnSp>
        <p:nvCxnSpPr>
          <p:cNvPr id="101" name="36 Conector recto"/>
          <p:cNvCxnSpPr>
            <a:cxnSpLocks/>
          </p:cNvCxnSpPr>
          <p:nvPr/>
        </p:nvCxnSpPr>
        <p:spPr>
          <a:xfrm flipH="1" flipV="1">
            <a:off x="3990241" y="5451094"/>
            <a:ext cx="1375540" cy="377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4 Rectángulo"/>
          <p:cNvSpPr/>
          <p:nvPr/>
        </p:nvSpPr>
        <p:spPr>
          <a:xfrm>
            <a:off x="205603" y="2191419"/>
            <a:ext cx="1920213" cy="517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3) Patronato de </a:t>
            </a:r>
            <a:r>
              <a:rPr kumimoji="0" lang="es-ES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Fundació</a:t>
            </a: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Visit València</a:t>
            </a:r>
          </a:p>
        </p:txBody>
      </p:sp>
      <p:sp>
        <p:nvSpPr>
          <p:cNvPr id="78" name="4 Rectángulo"/>
          <p:cNvSpPr/>
          <p:nvPr/>
        </p:nvSpPr>
        <p:spPr>
          <a:xfrm>
            <a:off x="206697" y="1601664"/>
            <a:ext cx="1920213" cy="517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(2) Comisión Interdepartamental Ayuntamiento de València</a:t>
            </a:r>
          </a:p>
        </p:txBody>
      </p:sp>
      <p:sp>
        <p:nvSpPr>
          <p:cNvPr id="79" name="4 Rectángulo"/>
          <p:cNvSpPr/>
          <p:nvPr/>
        </p:nvSpPr>
        <p:spPr>
          <a:xfrm>
            <a:off x="205603" y="1004458"/>
            <a:ext cx="1920213" cy="517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1) </a:t>
            </a:r>
            <a:r>
              <a:rPr kumimoji="0" lang="es-ES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Consell</a:t>
            </a: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Local de Turisme (València</a:t>
            </a: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</p:txBody>
      </p:sp>
      <p:sp>
        <p:nvSpPr>
          <p:cNvPr id="80" name="4 Rectángulo"/>
          <p:cNvSpPr/>
          <p:nvPr/>
        </p:nvSpPr>
        <p:spPr>
          <a:xfrm>
            <a:off x="205604" y="413725"/>
            <a:ext cx="1920213" cy="517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Órganos de decisión y consulta en la ciudad:</a:t>
            </a:r>
          </a:p>
        </p:txBody>
      </p:sp>
      <p:cxnSp>
        <p:nvCxnSpPr>
          <p:cNvPr id="81" name="156 Conector recto de flecha"/>
          <p:cNvCxnSpPr/>
          <p:nvPr/>
        </p:nvCxnSpPr>
        <p:spPr>
          <a:xfrm>
            <a:off x="3925958" y="6117021"/>
            <a:ext cx="0" cy="30352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156 Conector recto de flecha"/>
          <p:cNvCxnSpPr/>
          <p:nvPr/>
        </p:nvCxnSpPr>
        <p:spPr>
          <a:xfrm>
            <a:off x="5336357" y="6117021"/>
            <a:ext cx="0" cy="30352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5 Rectángulo">
            <a:extLst>
              <a:ext uri="{FF2B5EF4-FFF2-40B4-BE49-F238E27FC236}">
                <a16:creationId xmlns:a16="http://schemas.microsoft.com/office/drawing/2014/main" id="{36AA8F83-E1A1-4EAB-94B9-66610225E925}"/>
              </a:ext>
            </a:extLst>
          </p:cNvPr>
          <p:cNvSpPr/>
          <p:nvPr/>
        </p:nvSpPr>
        <p:spPr>
          <a:xfrm>
            <a:off x="2400208" y="1665276"/>
            <a:ext cx="1714498" cy="100786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SUBDIRECTOR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PROGRAMAS TURÍSTICOS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Vacante</a:t>
            </a:r>
            <a:endParaRPr kumimoji="0" lang="es-E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52 Rectángulo">
            <a:extLst>
              <a:ext uri="{FF2B5EF4-FFF2-40B4-BE49-F238E27FC236}">
                <a16:creationId xmlns:a16="http://schemas.microsoft.com/office/drawing/2014/main" id="{56C28EC4-74CC-4047-9A26-A4EDF7F5E37D}"/>
              </a:ext>
            </a:extLst>
          </p:cNvPr>
          <p:cNvSpPr/>
          <p:nvPr/>
        </p:nvSpPr>
        <p:spPr>
          <a:xfrm>
            <a:off x="3291455" y="3846486"/>
            <a:ext cx="2722439" cy="3357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DIGITALIZACIÓN</a:t>
            </a:r>
          </a:p>
        </p:txBody>
      </p:sp>
      <p:sp>
        <p:nvSpPr>
          <p:cNvPr id="88" name="52 Rectángulo">
            <a:extLst>
              <a:ext uri="{FF2B5EF4-FFF2-40B4-BE49-F238E27FC236}">
                <a16:creationId xmlns:a16="http://schemas.microsoft.com/office/drawing/2014/main" id="{410D4455-51E9-4DC2-815E-5FC61EE81193}"/>
              </a:ext>
            </a:extLst>
          </p:cNvPr>
          <p:cNvSpPr/>
          <p:nvPr/>
        </p:nvSpPr>
        <p:spPr>
          <a:xfrm>
            <a:off x="3304978" y="3390699"/>
            <a:ext cx="2722439" cy="3357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INTELIGENCIA</a:t>
            </a:r>
          </a:p>
        </p:txBody>
      </p:sp>
      <p:cxnSp>
        <p:nvCxnSpPr>
          <p:cNvPr id="91" name="36 Conector recto">
            <a:extLst>
              <a:ext uri="{FF2B5EF4-FFF2-40B4-BE49-F238E27FC236}">
                <a16:creationId xmlns:a16="http://schemas.microsoft.com/office/drawing/2014/main" id="{97CDDD01-3A5B-40D5-B179-F535556A9554}"/>
              </a:ext>
            </a:extLst>
          </p:cNvPr>
          <p:cNvCxnSpPr>
            <a:cxnSpLocks/>
          </p:cNvCxnSpPr>
          <p:nvPr/>
        </p:nvCxnSpPr>
        <p:spPr>
          <a:xfrm>
            <a:off x="3116658" y="3558562"/>
            <a:ext cx="0" cy="47313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36 Conector recto">
            <a:extLst>
              <a:ext uri="{FF2B5EF4-FFF2-40B4-BE49-F238E27FC236}">
                <a16:creationId xmlns:a16="http://schemas.microsoft.com/office/drawing/2014/main" id="{0776A041-8F89-4267-A3ED-C4CCD30FF854}"/>
              </a:ext>
            </a:extLst>
          </p:cNvPr>
          <p:cNvCxnSpPr>
            <a:cxnSpLocks/>
            <a:endCxn id="88" idx="1"/>
          </p:cNvCxnSpPr>
          <p:nvPr/>
        </p:nvCxnSpPr>
        <p:spPr>
          <a:xfrm flipV="1">
            <a:off x="3116658" y="3558563"/>
            <a:ext cx="188320" cy="34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36 Conector recto">
            <a:extLst>
              <a:ext uri="{FF2B5EF4-FFF2-40B4-BE49-F238E27FC236}">
                <a16:creationId xmlns:a16="http://schemas.microsoft.com/office/drawing/2014/main" id="{15056D7B-1975-43CB-AB50-9B2DC9491668}"/>
              </a:ext>
            </a:extLst>
          </p:cNvPr>
          <p:cNvCxnSpPr>
            <a:cxnSpLocks/>
          </p:cNvCxnSpPr>
          <p:nvPr/>
        </p:nvCxnSpPr>
        <p:spPr>
          <a:xfrm flipV="1">
            <a:off x="3123557" y="4014349"/>
            <a:ext cx="174523" cy="321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491757018"/>
              </p:ext>
            </p:extLst>
          </p:nvPr>
        </p:nvGraphicFramePr>
        <p:xfrm>
          <a:off x="5336357" y="1140534"/>
          <a:ext cx="1876952" cy="57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0" name="Conector recto 29"/>
          <p:cNvCxnSpPr>
            <a:cxnSpLocks/>
          </p:cNvCxnSpPr>
          <p:nvPr/>
        </p:nvCxnSpPr>
        <p:spPr>
          <a:xfrm flipH="1">
            <a:off x="6624755" y="2249374"/>
            <a:ext cx="3010338" cy="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8E075919-D4A8-3196-A2B6-6DEAF1BD2F4E}"/>
              </a:ext>
            </a:extLst>
          </p:cNvPr>
          <p:cNvCxnSpPr>
            <a:stCxn id="5" idx="2"/>
          </p:cNvCxnSpPr>
          <p:nvPr/>
        </p:nvCxnSpPr>
        <p:spPr>
          <a:xfrm flipH="1">
            <a:off x="4376250" y="1169484"/>
            <a:ext cx="2" cy="1756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E139DF3-0812-07CE-55FC-7F3975D564D3}"/>
              </a:ext>
            </a:extLst>
          </p:cNvPr>
          <p:cNvCxnSpPr>
            <a:cxnSpLocks/>
            <a:stCxn id="83" idx="3"/>
            <a:endCxn id="70" idx="1"/>
          </p:cNvCxnSpPr>
          <p:nvPr/>
        </p:nvCxnSpPr>
        <p:spPr>
          <a:xfrm>
            <a:off x="4114706" y="2169209"/>
            <a:ext cx="622181" cy="26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echa: hacia la izquierda 13">
            <a:extLst>
              <a:ext uri="{FF2B5EF4-FFF2-40B4-BE49-F238E27FC236}">
                <a16:creationId xmlns:a16="http://schemas.microsoft.com/office/drawing/2014/main" id="{49D41148-A468-5629-1FB0-0936C24CFA2F}"/>
              </a:ext>
            </a:extLst>
          </p:cNvPr>
          <p:cNvSpPr/>
          <p:nvPr/>
        </p:nvSpPr>
        <p:spPr>
          <a:xfrm>
            <a:off x="10022007" y="3956908"/>
            <a:ext cx="344867" cy="14958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Flecha: hacia la izquierda 15">
            <a:extLst>
              <a:ext uri="{FF2B5EF4-FFF2-40B4-BE49-F238E27FC236}">
                <a16:creationId xmlns:a16="http://schemas.microsoft.com/office/drawing/2014/main" id="{35F99BB5-49F8-8A94-C8F1-CDC4076C8A97}"/>
              </a:ext>
            </a:extLst>
          </p:cNvPr>
          <p:cNvSpPr/>
          <p:nvPr/>
        </p:nvSpPr>
        <p:spPr>
          <a:xfrm>
            <a:off x="10069345" y="5011328"/>
            <a:ext cx="344867" cy="14958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lecha: doblada 22">
            <a:extLst>
              <a:ext uri="{FF2B5EF4-FFF2-40B4-BE49-F238E27FC236}">
                <a16:creationId xmlns:a16="http://schemas.microsoft.com/office/drawing/2014/main" id="{5396775E-7EED-18EB-D4F2-5AD7AC9E1050}"/>
              </a:ext>
            </a:extLst>
          </p:cNvPr>
          <p:cNvSpPr/>
          <p:nvPr/>
        </p:nvSpPr>
        <p:spPr>
          <a:xfrm flipV="1">
            <a:off x="5185633" y="1214052"/>
            <a:ext cx="93910" cy="307405"/>
          </a:xfrm>
          <a:prstGeom prst="bentArrow">
            <a:avLst>
              <a:gd name="adj1" fmla="val 25000"/>
              <a:gd name="adj2" fmla="val 8614"/>
              <a:gd name="adj3" fmla="val 25000"/>
              <a:gd name="adj4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6713E2EC-B219-97E4-9715-D401854BF99A}"/>
              </a:ext>
            </a:extLst>
          </p:cNvPr>
          <p:cNvCxnSpPr>
            <a:cxnSpLocks/>
            <a:endCxn id="104" idx="1"/>
          </p:cNvCxnSpPr>
          <p:nvPr/>
        </p:nvCxnSpPr>
        <p:spPr>
          <a:xfrm flipV="1">
            <a:off x="5305234" y="463278"/>
            <a:ext cx="1359233" cy="285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A5C254B7-E07C-FBED-B650-23F84FE765C3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5336358" y="922857"/>
            <a:ext cx="1393191" cy="134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5749D556-A672-CE7F-8209-612E83A2EA7C}"/>
              </a:ext>
            </a:extLst>
          </p:cNvPr>
          <p:cNvCxnSpPr>
            <a:cxnSpLocks/>
          </p:cNvCxnSpPr>
          <p:nvPr/>
        </p:nvCxnSpPr>
        <p:spPr>
          <a:xfrm flipV="1">
            <a:off x="5206194" y="830685"/>
            <a:ext cx="3194988" cy="8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A0A4FF10-4FCE-055F-B2D8-CAA394F37B1D}"/>
              </a:ext>
            </a:extLst>
          </p:cNvPr>
          <p:cNvCxnSpPr>
            <a:cxnSpLocks/>
          </p:cNvCxnSpPr>
          <p:nvPr/>
        </p:nvCxnSpPr>
        <p:spPr>
          <a:xfrm flipV="1">
            <a:off x="6624755" y="1968734"/>
            <a:ext cx="422262" cy="11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13B8F737-7B20-B32C-1974-56CFB89C2B2C}"/>
              </a:ext>
            </a:extLst>
          </p:cNvPr>
          <p:cNvCxnSpPr>
            <a:cxnSpLocks/>
          </p:cNvCxnSpPr>
          <p:nvPr/>
        </p:nvCxnSpPr>
        <p:spPr>
          <a:xfrm>
            <a:off x="6613839" y="2372590"/>
            <a:ext cx="494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E61D458C-8C47-8B65-03EB-5E72A22562B1}"/>
              </a:ext>
            </a:extLst>
          </p:cNvPr>
          <p:cNvCxnSpPr>
            <a:cxnSpLocks/>
          </p:cNvCxnSpPr>
          <p:nvPr/>
        </p:nvCxnSpPr>
        <p:spPr>
          <a:xfrm flipH="1">
            <a:off x="6613838" y="2076482"/>
            <a:ext cx="3010338" cy="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949014"/>
      </p:ext>
    </p:extLst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185</Words>
  <Application>Microsoft Office PowerPoint</Application>
  <PresentationFormat>Panorámica</PresentationFormat>
  <Paragraphs>64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Kreon Light</vt:lpstr>
      <vt:lpstr>Open Sans</vt:lpstr>
      <vt:lpstr>1_Tema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Toledano</dc:creator>
  <cp:lastModifiedBy>Amparo Ros</cp:lastModifiedBy>
  <cp:revision>19</cp:revision>
  <cp:lastPrinted>2023-11-29T14:09:21Z</cp:lastPrinted>
  <dcterms:created xsi:type="dcterms:W3CDTF">2022-05-30T07:41:24Z</dcterms:created>
  <dcterms:modified xsi:type="dcterms:W3CDTF">2023-11-29T15:54:08Z</dcterms:modified>
</cp:coreProperties>
</file>