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71" r:id="rId2"/>
    <p:sldId id="260" r:id="rId3"/>
    <p:sldId id="282" r:id="rId4"/>
    <p:sldId id="257" r:id="rId5"/>
    <p:sldId id="278" r:id="rId6"/>
    <p:sldId id="262" r:id="rId7"/>
    <p:sldId id="263" r:id="rId8"/>
    <p:sldId id="273" r:id="rId9"/>
    <p:sldId id="264" r:id="rId10"/>
    <p:sldId id="265" r:id="rId11"/>
    <p:sldId id="291" r:id="rId12"/>
    <p:sldId id="292" r:id="rId13"/>
    <p:sldId id="266" r:id="rId14"/>
    <p:sldId id="268" r:id="rId15"/>
    <p:sldId id="272" r:id="rId16"/>
    <p:sldId id="277" r:id="rId17"/>
    <p:sldId id="289" r:id="rId18"/>
    <p:sldId id="283" r:id="rId19"/>
    <p:sldId id="284" r:id="rId20"/>
    <p:sldId id="285" r:id="rId21"/>
    <p:sldId id="286" r:id="rId22"/>
    <p:sldId id="293" r:id="rId23"/>
    <p:sldId id="290" r:id="rId24"/>
    <p:sldId id="288" r:id="rId25"/>
    <p:sldId id="287" r:id="rId26"/>
    <p:sldId id="274" r:id="rId27"/>
    <p:sldId id="275" r:id="rId2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2" autoAdjust="0"/>
    <p:restoredTop sz="94713" autoAdjust="0"/>
  </p:normalViewPr>
  <p:slideViewPr>
    <p:cSldViewPr>
      <p:cViewPr varScale="1">
        <p:scale>
          <a:sx n="76" d="100"/>
          <a:sy n="76" d="100"/>
        </p:scale>
        <p:origin x="100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7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AC79FB41-4D33-426E-9301-AD6F7F73E60D}" type="datetimeFigureOut">
              <a:rPr lang="es-ES" smtClean="0"/>
              <a:pPr/>
              <a:t>05/07/2022</a:t>
            </a:fld>
            <a:endParaRPr lang="es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7BC1C4A-1359-491B-A7FC-27220368BCAB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FB41-4D33-426E-9301-AD6F7F73E60D}" type="datetimeFigureOut">
              <a:rPr lang="es-ES" smtClean="0"/>
              <a:pPr/>
              <a:t>05/07/2022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C1C4A-1359-491B-A7FC-27220368BCA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AC79FB41-4D33-426E-9301-AD6F7F73E60D}" type="datetimeFigureOut">
              <a:rPr lang="es-ES" smtClean="0"/>
              <a:pPr/>
              <a:t>05/07/2022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7BC1C4A-1359-491B-A7FC-27220368BCAB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FB41-4D33-426E-9301-AD6F7F73E60D}" type="datetimeFigureOut">
              <a:rPr lang="es-ES" smtClean="0"/>
              <a:pPr/>
              <a:t>05/07/2022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A7BC1C4A-1359-491B-A7FC-27220368BCAB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FB41-4D33-426E-9301-AD6F7F73E60D}" type="datetimeFigureOut">
              <a:rPr lang="es-ES" smtClean="0"/>
              <a:pPr/>
              <a:t>05/07/2022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A7BC1C4A-1359-491B-A7FC-27220368BCA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FB41-4D33-426E-9301-AD6F7F73E60D}" type="datetimeFigureOut">
              <a:rPr lang="es-ES" smtClean="0"/>
              <a:pPr/>
              <a:t>05/07/2022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C1C4A-1359-491B-A7FC-27220368BCAB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FB41-4D33-426E-9301-AD6F7F73E60D}" type="datetimeFigureOut">
              <a:rPr lang="es-ES" smtClean="0"/>
              <a:pPr/>
              <a:t>05/07/2022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C1C4A-1359-491B-A7FC-27220368BCA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9" name="8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AC79FB41-4D33-426E-9301-AD6F7F73E60D}" type="datetimeFigureOut">
              <a:rPr lang="es-ES" smtClean="0"/>
              <a:pPr/>
              <a:t>05/07/2022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7BC1C4A-1359-491B-A7FC-27220368BCAB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AC79FB41-4D33-426E-9301-AD6F7F73E60D}" type="datetimeFigureOut">
              <a:rPr lang="es-ES" smtClean="0"/>
              <a:pPr/>
              <a:t>05/07/2022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7BC1C4A-1359-491B-A7FC-27220368BCAB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FB41-4D33-426E-9301-AD6F7F73E60D}" type="datetimeFigureOut">
              <a:rPr lang="es-ES" smtClean="0"/>
              <a:pPr/>
              <a:t>05/07/2022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C1C4A-1359-491B-A7FC-27220368BCA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FB41-4D33-426E-9301-AD6F7F73E60D}" type="datetimeFigureOut">
              <a:rPr lang="es-ES" smtClean="0"/>
              <a:pPr/>
              <a:t>05/07/2022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C1C4A-1359-491B-A7FC-27220368BCAB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AC79FB41-4D33-426E-9301-AD6F7F73E60D}" type="datetimeFigureOut">
              <a:rPr lang="es-ES" smtClean="0"/>
              <a:pPr/>
              <a:t>05/07/2022</a:t>
            </a:fld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7BC1C4A-1359-491B-A7FC-27220368BCAB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6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5.jpeg"/><Relationship Id="rId4" Type="http://schemas.openxmlformats.org/officeDocument/2006/relationships/image" Target="../media/image4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g"/><Relationship Id="rId4" Type="http://schemas.openxmlformats.org/officeDocument/2006/relationships/image" Target="../media/image5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1.jpeg"/><Relationship Id="rId7" Type="http://schemas.openxmlformats.org/officeDocument/2006/relationships/image" Target="../media/image64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9" Type="http://schemas.openxmlformats.org/officeDocument/2006/relationships/image" Target="../media/image6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8.jpeg"/><Relationship Id="rId7" Type="http://schemas.openxmlformats.org/officeDocument/2006/relationships/image" Target="../media/image71.jpe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5.PNG"/><Relationship Id="rId4" Type="http://schemas.openxmlformats.org/officeDocument/2006/relationships/image" Target="../media/image69.jpeg"/><Relationship Id="rId9" Type="http://schemas.openxmlformats.org/officeDocument/2006/relationships/image" Target="../media/image7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5.PNG"/><Relationship Id="rId7" Type="http://schemas.openxmlformats.org/officeDocument/2006/relationships/image" Target="../media/image3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2.jpg"/><Relationship Id="rId4" Type="http://schemas.openxmlformats.org/officeDocument/2006/relationships/image" Target="../media/image7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87" y="3068960"/>
            <a:ext cx="1742025" cy="32847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612" y="3133879"/>
            <a:ext cx="1383292" cy="1577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491" y="4711317"/>
            <a:ext cx="1353533" cy="1601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84261"/>
            <a:ext cx="3183376" cy="1082562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 flipH="1">
            <a:off x="1043608" y="1426603"/>
            <a:ext cx="4320480" cy="923330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DEFENSORA DE LES PERSONES</a:t>
            </a:r>
          </a:p>
          <a:p>
            <a:r>
              <a:rPr lang="es-ES" dirty="0" smtClean="0">
                <a:latin typeface="Arial Black" panose="020B0A04020102020204" pitchFamily="34" charset="0"/>
              </a:rPr>
              <a:t>AMB DISCAPACITAT DE </a:t>
            </a:r>
          </a:p>
          <a:p>
            <a:r>
              <a:rPr lang="es-ES" dirty="0" smtClean="0">
                <a:latin typeface="Arial Black" panose="020B0A04020102020204" pitchFamily="34" charset="0"/>
              </a:rPr>
              <a:t>L’AJUNTAMENT DE VALÈNCIA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412" y="2924944"/>
            <a:ext cx="4736525" cy="26642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619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0210526_1743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908720"/>
            <a:ext cx="5449194" cy="2582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2 Imagen" descr="20210729_1254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35688" y="2348880"/>
            <a:ext cx="2259813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uadroTexto 7"/>
          <p:cNvSpPr txBox="1"/>
          <p:nvPr/>
        </p:nvSpPr>
        <p:spPr>
          <a:xfrm>
            <a:off x="2411760" y="316801"/>
            <a:ext cx="2448272" cy="369332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NOMBRAMIENTO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16801"/>
            <a:ext cx="2664296" cy="90604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789040"/>
            <a:ext cx="4124936" cy="2725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60" y="327357"/>
            <a:ext cx="1899855" cy="3717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779" y="260648"/>
            <a:ext cx="1700228" cy="3143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541856"/>
            <a:ext cx="2556756" cy="47276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899" y="3404496"/>
            <a:ext cx="1975216" cy="31548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10" y="4597702"/>
            <a:ext cx="3024336" cy="167178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48604"/>
            <a:ext cx="2664296" cy="90604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413580" y="1248499"/>
            <a:ext cx="2304256" cy="923330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NOTICIAS</a:t>
            </a:r>
          </a:p>
          <a:p>
            <a:r>
              <a:rPr lang="es-ES" dirty="0" smtClean="0">
                <a:latin typeface="Arial Black" panose="020B0A04020102020204" pitchFamily="34" charset="0"/>
              </a:rPr>
              <a:t>MEDIOS DE COMUNICACIÓN</a:t>
            </a:r>
            <a:endParaRPr lang="es-E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47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20210917_2236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497651"/>
            <a:ext cx="4320480" cy="60301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uadroTexto 1"/>
          <p:cNvSpPr txBox="1"/>
          <p:nvPr/>
        </p:nvSpPr>
        <p:spPr>
          <a:xfrm>
            <a:off x="5810454" y="3140968"/>
            <a:ext cx="3045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latin typeface="Arial Black" panose="020B0A04020102020204" pitchFamily="34" charset="0"/>
              </a:rPr>
              <a:t>www.valencia.es</a:t>
            </a:r>
            <a:endParaRPr lang="es-ES" sz="2400" dirty="0">
              <a:latin typeface="Arial Black" panose="020B0A040201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16801"/>
            <a:ext cx="2664296" cy="906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16801"/>
            <a:ext cx="2664296" cy="90604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4998"/>
            <a:ext cx="1872208" cy="348375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40107"/>
            <a:ext cx="2114337" cy="413274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50" y="4149080"/>
            <a:ext cx="1943946" cy="244827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201" y="1556792"/>
            <a:ext cx="2998231" cy="4654181"/>
          </a:xfrm>
          <a:prstGeom prst="rect">
            <a:avLst/>
          </a:prstGeom>
        </p:spPr>
      </p:pic>
      <p:sp>
        <p:nvSpPr>
          <p:cNvPr id="8" name="Flecha arriba 7"/>
          <p:cNvSpPr/>
          <p:nvPr/>
        </p:nvSpPr>
        <p:spPr>
          <a:xfrm>
            <a:off x="4427984" y="4336672"/>
            <a:ext cx="386145" cy="396307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 arriba 8"/>
          <p:cNvSpPr/>
          <p:nvPr/>
        </p:nvSpPr>
        <p:spPr>
          <a:xfrm>
            <a:off x="1492612" y="2708920"/>
            <a:ext cx="123003" cy="198149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 arriba 9"/>
          <p:cNvSpPr/>
          <p:nvPr/>
        </p:nvSpPr>
        <p:spPr>
          <a:xfrm flipH="1">
            <a:off x="899592" y="5229200"/>
            <a:ext cx="396554" cy="430257"/>
          </a:xfrm>
          <a:prstGeom prst="upArrow">
            <a:avLst>
              <a:gd name="adj1" fmla="val 50000"/>
              <a:gd name="adj2" fmla="val 5457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derecha 10"/>
          <p:cNvSpPr/>
          <p:nvPr/>
        </p:nvSpPr>
        <p:spPr>
          <a:xfrm flipV="1">
            <a:off x="3154362" y="5389412"/>
            <a:ext cx="1784575" cy="487860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853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564904"/>
            <a:ext cx="8496944" cy="39908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CuadroTexto 4"/>
          <p:cNvSpPr txBox="1"/>
          <p:nvPr/>
        </p:nvSpPr>
        <p:spPr>
          <a:xfrm>
            <a:off x="2087724" y="270489"/>
            <a:ext cx="2340260" cy="461665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 Black" panose="020B0A04020102020204" pitchFamily="34" charset="0"/>
              </a:rPr>
              <a:t>FUNCIONES</a:t>
            </a:r>
            <a:endParaRPr lang="es-ES" sz="2400" dirty="0">
              <a:latin typeface="Arial Black" panose="020B0A040201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48913"/>
            <a:ext cx="1440160" cy="1456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934855"/>
            <a:ext cx="2329475" cy="148492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18258"/>
            <a:ext cx="2664296" cy="90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57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38" y="2132856"/>
            <a:ext cx="8626240" cy="345638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15521"/>
            <a:ext cx="1296144" cy="142351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97136"/>
            <a:ext cx="2664296" cy="90604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83568" y="1038175"/>
            <a:ext cx="2520280" cy="369332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¿CÓMO LO HAGO?</a:t>
            </a:r>
            <a:endParaRPr lang="es-E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79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20210720_1502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412776"/>
            <a:ext cx="6684593" cy="50134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77472"/>
            <a:ext cx="2664296" cy="90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78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26368" y="0"/>
            <a:ext cx="8229600" cy="2209800"/>
          </a:xfrm>
        </p:spPr>
        <p:txBody>
          <a:bodyPr>
            <a:normAutofit/>
          </a:bodyPr>
          <a:lstStyle/>
          <a:p>
            <a:r>
              <a:rPr lang="es-ES" sz="4000" dirty="0" smtClean="0">
                <a:solidFill>
                  <a:srgbClr val="C00000"/>
                </a:solidFill>
              </a:rPr>
              <a:t>HORARIO DE ATENCIÓN</a:t>
            </a:r>
            <a:endParaRPr lang="es-ES" sz="4000" dirty="0">
              <a:solidFill>
                <a:srgbClr val="C0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03648" y="2996952"/>
            <a:ext cx="6560234" cy="1752600"/>
          </a:xfrm>
        </p:spPr>
        <p:txBody>
          <a:bodyPr/>
          <a:lstStyle/>
          <a:p>
            <a:r>
              <a:rPr lang="es-ES" dirty="0" smtClean="0"/>
              <a:t>MIÉRCOLES Y VIERNES</a:t>
            </a:r>
          </a:p>
          <a:p>
            <a:r>
              <a:rPr lang="es-ES" dirty="0" smtClean="0"/>
              <a:t>DE 11,00 A 13.30h</a:t>
            </a:r>
          </a:p>
          <a:p>
            <a:r>
              <a:rPr lang="es-ES" dirty="0" smtClean="0"/>
              <a:t>(Con cita previa)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73" y="315521"/>
            <a:ext cx="1733550" cy="21336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262665"/>
            <a:ext cx="1657350" cy="23812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77472"/>
            <a:ext cx="2664296" cy="90604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2051720" y="5909628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Y POR CORREO ELECTRÓNICO</a:t>
            </a:r>
            <a:endParaRPr lang="es-ES" sz="24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5034206"/>
            <a:ext cx="1440160" cy="1456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Elipse 10"/>
          <p:cNvSpPr/>
          <p:nvPr/>
        </p:nvSpPr>
        <p:spPr>
          <a:xfrm flipV="1">
            <a:off x="1691680" y="5988042"/>
            <a:ext cx="288032" cy="304836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796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850211"/>
            <a:ext cx="3313325" cy="2484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77072"/>
            <a:ext cx="4080870" cy="237698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79497"/>
            <a:ext cx="5112568" cy="3093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365935"/>
            <a:ext cx="1600200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uadroTexto 4"/>
          <p:cNvSpPr txBox="1"/>
          <p:nvPr/>
        </p:nvSpPr>
        <p:spPr>
          <a:xfrm>
            <a:off x="6695724" y="3244422"/>
            <a:ext cx="1836716" cy="400110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 Black" panose="020B0A04020102020204" pitchFamily="34" charset="0"/>
              </a:rPr>
              <a:t>DESPACHO</a:t>
            </a:r>
            <a:endParaRPr lang="es-ES" sz="2000" dirty="0">
              <a:latin typeface="Arial Black" panose="020B0A040201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57808"/>
            <a:ext cx="2664296" cy="90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1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52736"/>
            <a:ext cx="936104" cy="936104"/>
          </a:xfrm>
          <a:prstGeom prst="rect">
            <a:avLst/>
          </a:prstGeom>
          <a:solidFill>
            <a:srgbClr val="CC0099"/>
          </a:solidFill>
        </p:spPr>
      </p:pic>
      <p:sp>
        <p:nvSpPr>
          <p:cNvPr id="3" name="CuadroTexto 2"/>
          <p:cNvSpPr txBox="1"/>
          <p:nvPr/>
        </p:nvSpPr>
        <p:spPr>
          <a:xfrm>
            <a:off x="1763688" y="1340768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rial Black" panose="020B0A04020102020204" pitchFamily="34" charset="0"/>
              </a:rPr>
              <a:t>QUEJAS </a:t>
            </a:r>
            <a:r>
              <a:rPr lang="es-ES" sz="1600" dirty="0" smtClean="0">
                <a:latin typeface="Arial Black" panose="020B0A04020102020204" pitchFamily="34" charset="0"/>
              </a:rPr>
              <a:t>RECIBIDAS</a:t>
            </a:r>
            <a:endParaRPr lang="es-ES" sz="1600" dirty="0">
              <a:latin typeface="Arial Black" panose="020B0A04020102020204" pitchFamily="34" charset="0"/>
            </a:endParaRPr>
          </a:p>
        </p:txBody>
      </p:sp>
      <p:sp>
        <p:nvSpPr>
          <p:cNvPr id="4" name="Flecha derecha 3"/>
          <p:cNvSpPr/>
          <p:nvPr/>
        </p:nvSpPr>
        <p:spPr>
          <a:xfrm>
            <a:off x="4211960" y="1344441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786182" y="1342292"/>
            <a:ext cx="1701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103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57808"/>
            <a:ext cx="2664296" cy="90604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432" y="1772816"/>
            <a:ext cx="1230387" cy="1230387"/>
          </a:xfrm>
          <a:prstGeom prst="rect">
            <a:avLst/>
          </a:prstGeom>
        </p:spPr>
      </p:pic>
      <p:sp>
        <p:nvSpPr>
          <p:cNvPr id="8" name="Flecha derecha 7"/>
          <p:cNvSpPr/>
          <p:nvPr/>
        </p:nvSpPr>
        <p:spPr>
          <a:xfrm>
            <a:off x="2775761" y="2207989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248698" y="2185940"/>
            <a:ext cx="1269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70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538" y="1772816"/>
            <a:ext cx="1230387" cy="1230387"/>
          </a:xfrm>
          <a:prstGeom prst="rect">
            <a:avLst/>
          </a:prstGeom>
        </p:spPr>
      </p:pic>
      <p:sp>
        <p:nvSpPr>
          <p:cNvPr id="11" name="Flecha derecha 10"/>
          <p:cNvSpPr/>
          <p:nvPr/>
        </p:nvSpPr>
        <p:spPr>
          <a:xfrm>
            <a:off x="4615369" y="2195232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5166654" y="218594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33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843061" y="3109905"/>
            <a:ext cx="597666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Arial Black" panose="020B0A04020102020204" pitchFamily="34" charset="0"/>
              </a:rPr>
              <a:t>TIPO</a:t>
            </a:r>
            <a:r>
              <a:rPr lang="es-ES" dirty="0" smtClean="0">
                <a:latin typeface="Arial Black" panose="020B0A04020102020204" pitchFamily="34" charset="0"/>
              </a:rPr>
              <a:t> </a:t>
            </a:r>
            <a:r>
              <a:rPr lang="es-ES" sz="1600" dirty="0" smtClean="0">
                <a:latin typeface="Arial Black" panose="020B0A04020102020204" pitchFamily="34" charset="0"/>
              </a:rPr>
              <a:t>DISCAPACIDAD</a:t>
            </a:r>
            <a:r>
              <a:rPr lang="es-ES" dirty="0" smtClean="0"/>
              <a:t>: </a:t>
            </a:r>
          </a:p>
          <a:p>
            <a:r>
              <a:rPr lang="es-ES" dirty="0"/>
              <a:t> </a:t>
            </a:r>
            <a:r>
              <a:rPr lang="es-ES" dirty="0" smtClean="0"/>
              <a:t>        </a:t>
            </a:r>
            <a:r>
              <a:rPr lang="es-ES" dirty="0" smtClean="0">
                <a:latin typeface="Arial Black" panose="020B0A04020102020204" pitchFamily="34" charset="0"/>
              </a:rPr>
              <a:t>Física: 41</a:t>
            </a:r>
          </a:p>
          <a:p>
            <a:r>
              <a:rPr lang="es-ES" dirty="0" smtClean="0">
                <a:latin typeface="Arial Black" panose="020B0A04020102020204" pitchFamily="34" charset="0"/>
              </a:rPr>
              <a:t>       Orgánica:7</a:t>
            </a:r>
          </a:p>
          <a:p>
            <a:r>
              <a:rPr lang="es-ES" dirty="0" smtClean="0">
                <a:latin typeface="Arial Black" panose="020B0A04020102020204" pitchFamily="34" charset="0"/>
              </a:rPr>
              <a:t>       Visual: 6</a:t>
            </a:r>
          </a:p>
          <a:p>
            <a:r>
              <a:rPr lang="es-ES" dirty="0">
                <a:latin typeface="Arial Black" panose="020B0A04020102020204" pitchFamily="34" charset="0"/>
              </a:rPr>
              <a:t> </a:t>
            </a:r>
            <a:r>
              <a:rPr lang="es-ES" dirty="0" smtClean="0">
                <a:latin typeface="Arial Black" panose="020B0A04020102020204" pitchFamily="34" charset="0"/>
              </a:rPr>
              <a:t>      Auditiva: 2</a:t>
            </a:r>
          </a:p>
          <a:p>
            <a:r>
              <a:rPr lang="es-ES" dirty="0">
                <a:latin typeface="Arial Black" panose="020B0A04020102020204" pitchFamily="34" charset="0"/>
              </a:rPr>
              <a:t> </a:t>
            </a:r>
            <a:r>
              <a:rPr lang="es-ES" dirty="0" smtClean="0">
                <a:latin typeface="Arial Black" panose="020B0A04020102020204" pitchFamily="34" charset="0"/>
              </a:rPr>
              <a:t>      E. Rara: 16</a:t>
            </a:r>
          </a:p>
          <a:p>
            <a:r>
              <a:rPr lang="es-ES" dirty="0">
                <a:latin typeface="Arial Black" panose="020B0A04020102020204" pitchFamily="34" charset="0"/>
              </a:rPr>
              <a:t> </a:t>
            </a:r>
            <a:r>
              <a:rPr lang="es-ES" dirty="0" smtClean="0">
                <a:latin typeface="Arial Black" panose="020B0A04020102020204" pitchFamily="34" charset="0"/>
              </a:rPr>
              <a:t>      D. Intelectual: 15</a:t>
            </a:r>
          </a:p>
          <a:p>
            <a:r>
              <a:rPr lang="es-ES" dirty="0">
                <a:latin typeface="Arial Black" panose="020B0A04020102020204" pitchFamily="34" charset="0"/>
              </a:rPr>
              <a:t> </a:t>
            </a:r>
            <a:r>
              <a:rPr lang="es-ES" dirty="0" smtClean="0">
                <a:latin typeface="Arial Black" panose="020B0A04020102020204" pitchFamily="34" charset="0"/>
              </a:rPr>
              <a:t>      TEA: 9</a:t>
            </a:r>
          </a:p>
          <a:p>
            <a:r>
              <a:rPr lang="es-ES" dirty="0">
                <a:latin typeface="Arial Black" panose="020B0A04020102020204" pitchFamily="34" charset="0"/>
              </a:rPr>
              <a:t> </a:t>
            </a:r>
            <a:r>
              <a:rPr lang="es-ES" dirty="0" smtClean="0">
                <a:latin typeface="Arial Black" panose="020B0A04020102020204" pitchFamily="34" charset="0"/>
              </a:rPr>
              <a:t>      S. Mental: 3</a:t>
            </a:r>
          </a:p>
          <a:p>
            <a:r>
              <a:rPr lang="es-ES" dirty="0">
                <a:latin typeface="Arial Black" panose="020B0A04020102020204" pitchFamily="34" charset="0"/>
              </a:rPr>
              <a:t> </a:t>
            </a:r>
            <a:r>
              <a:rPr lang="es-ES" dirty="0" smtClean="0">
                <a:latin typeface="Arial Black" panose="020B0A04020102020204" pitchFamily="34" charset="0"/>
              </a:rPr>
              <a:t>      Parálisis Cerebral: 3</a:t>
            </a:r>
          </a:p>
          <a:p>
            <a:r>
              <a:rPr lang="es-ES" dirty="0">
                <a:latin typeface="Arial Black" panose="020B0A04020102020204" pitchFamily="34" charset="0"/>
              </a:rPr>
              <a:t> </a:t>
            </a:r>
            <a:r>
              <a:rPr lang="es-ES" dirty="0" smtClean="0">
                <a:latin typeface="Arial Black" panose="020B0A04020102020204" pitchFamily="34" charset="0"/>
              </a:rPr>
              <a:t>      Daño Cerebral: 1</a:t>
            </a:r>
          </a:p>
          <a:p>
            <a:r>
              <a:rPr lang="es-ES" dirty="0">
                <a:latin typeface="Arial Black" panose="020B0A04020102020204" pitchFamily="34" charset="0"/>
              </a:rPr>
              <a:t> </a:t>
            </a:r>
            <a:r>
              <a:rPr lang="es-ES" dirty="0" smtClean="0">
                <a:latin typeface="Arial Black" panose="020B0A04020102020204" pitchFamily="34" charset="0"/>
              </a:rPr>
              <a:t>      </a:t>
            </a:r>
            <a:r>
              <a:rPr lang="es-ES" dirty="0" err="1" smtClean="0">
                <a:latin typeface="Arial Black" panose="020B0A04020102020204" pitchFamily="34" charset="0"/>
              </a:rPr>
              <a:t>Sordoceguera</a:t>
            </a:r>
            <a:r>
              <a:rPr lang="es-ES" dirty="0" smtClean="0">
                <a:latin typeface="Arial Black" panose="020B0A04020102020204" pitchFamily="34" charset="0"/>
              </a:rPr>
              <a:t>: 1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4" name="Flecha derecha 13"/>
          <p:cNvSpPr/>
          <p:nvPr/>
        </p:nvSpPr>
        <p:spPr>
          <a:xfrm>
            <a:off x="1382920" y="3111346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84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95" y="615821"/>
            <a:ext cx="1523041" cy="15327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CuadroTexto 2"/>
          <p:cNvSpPr txBox="1"/>
          <p:nvPr/>
        </p:nvSpPr>
        <p:spPr>
          <a:xfrm>
            <a:off x="2267744" y="1347904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REUNIONES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4" name="Flecha derecha 3"/>
          <p:cNvSpPr/>
          <p:nvPr/>
        </p:nvSpPr>
        <p:spPr>
          <a:xfrm>
            <a:off x="4067944" y="1347904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644008" y="134790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53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57808"/>
            <a:ext cx="2664296" cy="90604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555" y="2148520"/>
            <a:ext cx="843641" cy="843641"/>
          </a:xfrm>
          <a:prstGeom prst="rect">
            <a:avLst/>
          </a:prstGeom>
          <a:solidFill>
            <a:srgbClr val="CC0099"/>
          </a:solidFill>
        </p:spPr>
      </p:pic>
      <p:sp>
        <p:nvSpPr>
          <p:cNvPr id="8" name="CuadroTexto 7"/>
          <p:cNvSpPr txBox="1"/>
          <p:nvPr/>
        </p:nvSpPr>
        <p:spPr>
          <a:xfrm>
            <a:off x="3300405" y="2416451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rial Black" panose="020B0A04020102020204" pitchFamily="34" charset="0"/>
              </a:rPr>
              <a:t>PARTICULARES</a:t>
            </a:r>
            <a:endParaRPr lang="es-ES" sz="1400" dirty="0">
              <a:latin typeface="Arial Black" panose="020B0A04020102020204" pitchFamily="34" charset="0"/>
            </a:endParaRPr>
          </a:p>
        </p:txBody>
      </p:sp>
      <p:sp>
        <p:nvSpPr>
          <p:cNvPr id="9" name="Flecha derecha 8"/>
          <p:cNvSpPr/>
          <p:nvPr/>
        </p:nvSpPr>
        <p:spPr>
          <a:xfrm>
            <a:off x="5076056" y="2358477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616116" y="241074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31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667" y="3140968"/>
            <a:ext cx="895415" cy="895415"/>
          </a:xfrm>
          <a:prstGeom prst="rect">
            <a:avLst/>
          </a:prstGeom>
          <a:pattFill prst="pct80">
            <a:fgClr>
              <a:srgbClr val="CC0099"/>
            </a:fgClr>
            <a:bgClr>
              <a:schemeClr val="bg1"/>
            </a:bgClr>
          </a:pattFill>
        </p:spPr>
      </p:pic>
      <p:sp>
        <p:nvSpPr>
          <p:cNvPr id="12" name="CuadroTexto 11"/>
          <p:cNvSpPr txBox="1"/>
          <p:nvPr/>
        </p:nvSpPr>
        <p:spPr>
          <a:xfrm>
            <a:off x="3296196" y="3434786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rial Black" panose="020B0A04020102020204" pitchFamily="34" charset="0"/>
              </a:rPr>
              <a:t>ENTIDADES/ASOCIACIONES</a:t>
            </a:r>
            <a:endParaRPr lang="es-ES" sz="1400" dirty="0">
              <a:latin typeface="Arial Black" panose="020B0A04020102020204" pitchFamily="34" charset="0"/>
            </a:endParaRPr>
          </a:p>
        </p:txBody>
      </p:sp>
      <p:sp>
        <p:nvSpPr>
          <p:cNvPr id="13" name="Flecha derecha 12"/>
          <p:cNvSpPr/>
          <p:nvPr/>
        </p:nvSpPr>
        <p:spPr>
          <a:xfrm>
            <a:off x="6228184" y="3382523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 flipH="1">
            <a:off x="6690803" y="3382523"/>
            <a:ext cx="869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22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5" y="4148040"/>
            <a:ext cx="2254818" cy="22548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6" name="CuadroTexto 15"/>
          <p:cNvSpPr txBox="1"/>
          <p:nvPr/>
        </p:nvSpPr>
        <p:spPr>
          <a:xfrm>
            <a:off x="2339753" y="5275449"/>
            <a:ext cx="421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LLAMADAS TELEFÓNICAS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8" name="Flecha derecha 17"/>
          <p:cNvSpPr/>
          <p:nvPr/>
        </p:nvSpPr>
        <p:spPr>
          <a:xfrm>
            <a:off x="5950694" y="5268791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6425149" y="5286803"/>
            <a:ext cx="2904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280 </a:t>
            </a:r>
            <a:r>
              <a:rPr lang="es-ES" sz="1100" dirty="0" smtClean="0">
                <a:latin typeface="Arial Black" panose="020B0A04020102020204" pitchFamily="34" charset="0"/>
              </a:rPr>
              <a:t>APROXIMADAMENTE</a:t>
            </a:r>
            <a:endParaRPr lang="es-ES" sz="11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971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24028"/>
            <a:ext cx="3417297" cy="3241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51518"/>
            <a:ext cx="4464496" cy="2319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228083"/>
            <a:ext cx="3400312" cy="223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469802"/>
            <a:ext cx="2376264" cy="30325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57808"/>
            <a:ext cx="2664296" cy="90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74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120" y="1328214"/>
            <a:ext cx="2160240" cy="2050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23" y="667803"/>
            <a:ext cx="4110428" cy="25458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707978"/>
            <a:ext cx="3672408" cy="27543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7" y="676142"/>
            <a:ext cx="1375094" cy="1383816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456830" y="2483858"/>
            <a:ext cx="1893467" cy="400110"/>
          </a:xfrm>
          <a:prstGeom prst="rect">
            <a:avLst/>
          </a:prstGeom>
          <a:solidFill>
            <a:srgbClr val="CC0099"/>
          </a:solidFill>
        </p:spPr>
        <p:txBody>
          <a:bodyPr wrap="none" rtlCol="0">
            <a:spAutoFit/>
          </a:bodyPr>
          <a:lstStyle/>
          <a:p>
            <a:r>
              <a:rPr lang="es-ES" sz="2000" dirty="0" smtClean="0">
                <a:latin typeface="Arial Black" panose="020B0A04020102020204" pitchFamily="34" charset="0"/>
              </a:rPr>
              <a:t>REUNIONES</a:t>
            </a:r>
            <a:endParaRPr lang="es-ES" sz="2000" dirty="0">
              <a:latin typeface="Arial Black" panose="020B0A040201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57808"/>
            <a:ext cx="2664296" cy="90604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85" y="4221088"/>
            <a:ext cx="4258067" cy="20580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5308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64538" y="1384430"/>
            <a:ext cx="5280587" cy="396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488" y="1216416"/>
            <a:ext cx="4320480" cy="2219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126" y="3687297"/>
            <a:ext cx="3491203" cy="2326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57808"/>
            <a:ext cx="2664296" cy="90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19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68" y="366109"/>
            <a:ext cx="4199148" cy="2799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284984"/>
            <a:ext cx="4117848" cy="32653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CuadroTexto 6"/>
          <p:cNvSpPr txBox="1"/>
          <p:nvPr/>
        </p:nvSpPr>
        <p:spPr>
          <a:xfrm flipH="1">
            <a:off x="4860032" y="1916832"/>
            <a:ext cx="3888432" cy="923330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COMPARECENCIA EN LA COMISIÓN DISCAPACIDAD DE LES CORTS VALENCIANES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57808"/>
            <a:ext cx="2664296" cy="90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6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044" y="3446921"/>
            <a:ext cx="2880320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92696"/>
            <a:ext cx="3496767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27" y="2872731"/>
            <a:ext cx="2836329" cy="3711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5009173"/>
            <a:ext cx="3459179" cy="1639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502" y="1298822"/>
            <a:ext cx="4066723" cy="19261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57808"/>
            <a:ext cx="2664296" cy="906040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 rot="10800000" flipV="1">
            <a:off x="6674231" y="3881331"/>
            <a:ext cx="1642184" cy="400110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 Black" panose="020B0A04020102020204" pitchFamily="34" charset="0"/>
              </a:rPr>
              <a:t>CHARLAS</a:t>
            </a:r>
            <a:endParaRPr lang="es-ES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35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979712" y="652105"/>
            <a:ext cx="3312368" cy="707886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QUEJAS DE FORMA GENERALIZADA</a:t>
            </a:r>
            <a:endParaRPr lang="es-ES" sz="20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137282" y="1700808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ACCESIBILIDAD UNIVERSAL:  En viviendas y entornos físicos inmediatos  a los servicios públicos. Conciertos, </a:t>
            </a:r>
          </a:p>
          <a:p>
            <a:r>
              <a:rPr lang="es-ES" dirty="0">
                <a:latin typeface="Arial Black" panose="020B0A04020102020204" pitchFamily="34" charset="0"/>
              </a:rPr>
              <a:t>t</a:t>
            </a:r>
            <a:r>
              <a:rPr lang="es-ES" dirty="0" smtClean="0">
                <a:latin typeface="Arial Black" panose="020B0A04020102020204" pitchFamily="34" charset="0"/>
              </a:rPr>
              <a:t>eatros, consultas médicas (revisiones ginecológicas).</a:t>
            </a:r>
          </a:p>
          <a:p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5" name="Flecha derecha 4"/>
          <p:cNvSpPr/>
          <p:nvPr/>
        </p:nvSpPr>
        <p:spPr>
          <a:xfrm>
            <a:off x="564359" y="1749488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135243" y="2791766"/>
            <a:ext cx="7102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NECESIDAD MEJORA TRANSPORTE ADAPTADO.</a:t>
            </a:r>
          </a:p>
          <a:p>
            <a:r>
              <a:rPr lang="es-ES" dirty="0" smtClean="0">
                <a:latin typeface="Arial Black" panose="020B0A04020102020204" pitchFamily="34" charset="0"/>
              </a:rPr>
              <a:t>Problemas EMT.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9" name="Flecha derecha 8"/>
          <p:cNvSpPr/>
          <p:nvPr/>
        </p:nvSpPr>
        <p:spPr>
          <a:xfrm>
            <a:off x="611727" y="2839441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102290" y="4261705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PLAZAS APARCAMIENTO PMR: Se ha hecho una campaña SENSIBILIZACIÓN “Respeta mi plaza” “Para mí es mucho más que una plaza de aparcamiento”.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2" name="Flecha derecha 11"/>
          <p:cNvSpPr/>
          <p:nvPr/>
        </p:nvSpPr>
        <p:spPr>
          <a:xfrm>
            <a:off x="611727" y="4253720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187624" y="5626383"/>
            <a:ext cx="6048671" cy="646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PROBLEMÁTICA ATENCIÓN TELEFÓNICA EN LOS CSS.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4" name="Flecha derecha 13"/>
          <p:cNvSpPr/>
          <p:nvPr/>
        </p:nvSpPr>
        <p:spPr>
          <a:xfrm>
            <a:off x="635026" y="5647097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57808"/>
            <a:ext cx="2664296" cy="906040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1102290" y="3544261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RETRASOS CONCESIÓN LICENCIAS, PERMISOS: ascensores, obras…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7" name="Flecha derecha 16"/>
          <p:cNvSpPr/>
          <p:nvPr/>
        </p:nvSpPr>
        <p:spPr>
          <a:xfrm>
            <a:off x="611727" y="3585871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406" y="4767263"/>
            <a:ext cx="1505272" cy="1505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CC0099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6230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307530" y="1750918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TRAMITACIÓN LENTA DE PRESTACIONES SOCIALES: Viviendas sociales. Ley Dependencia…….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3" name="Flecha derecha 2"/>
          <p:cNvSpPr/>
          <p:nvPr/>
        </p:nvSpPr>
        <p:spPr>
          <a:xfrm>
            <a:off x="823870" y="1758830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57808"/>
            <a:ext cx="2664296" cy="90604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331654" y="268531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BRECHA DIGITAL: Excesiva digitalización en acceso a la documentación y presentación de ellos.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6" name="Flecha derecha 5"/>
          <p:cNvSpPr/>
          <p:nvPr/>
        </p:nvSpPr>
        <p:spPr>
          <a:xfrm>
            <a:off x="789644" y="2697430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331654" y="3603689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FALTA DE RECURSOS DIURNOS Y RESIDENCIALES para personas con discapacidad intelectual y TEA.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8" name="Flecha derecha 7"/>
          <p:cNvSpPr/>
          <p:nvPr/>
        </p:nvSpPr>
        <p:spPr>
          <a:xfrm>
            <a:off x="823870" y="3627630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354499" y="4559731"/>
            <a:ext cx="67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PROBLEMAS DE INCLUSIÓN EDUCATIVA: Falta de educadores, falta de adaptaciones y apoyos.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0" name="Flecha derecha 9"/>
          <p:cNvSpPr/>
          <p:nvPr/>
        </p:nvSpPr>
        <p:spPr>
          <a:xfrm>
            <a:off x="873572" y="4566230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354499" y="5472718"/>
            <a:ext cx="65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PROBLEMAS DE INSERCIÓN LABORAL, por la falta de adaptaciones y apoyos. DISCRIMINACIÓN EN EL TRABAJO.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2" name="Flecha derecha 11"/>
          <p:cNvSpPr/>
          <p:nvPr/>
        </p:nvSpPr>
        <p:spPr>
          <a:xfrm>
            <a:off x="873572" y="5504830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32641"/>
            <a:ext cx="1416256" cy="1416256"/>
          </a:xfrm>
          <a:prstGeom prst="rect">
            <a:avLst/>
          </a:prstGeom>
          <a:solidFill>
            <a:srgbClr val="CC0099"/>
          </a:solidFill>
        </p:spPr>
      </p:pic>
    </p:spTree>
    <p:extLst>
      <p:ext uri="{BB962C8B-B14F-4D97-AF65-F5344CB8AC3E}">
        <p14:creationId xmlns:p14="http://schemas.microsoft.com/office/powerpoint/2010/main" val="235361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619672" y="689771"/>
            <a:ext cx="3744416" cy="400110"/>
          </a:xfrm>
          <a:prstGeom prst="rect">
            <a:avLst/>
          </a:prstGeom>
          <a:solidFill>
            <a:srgbClr val="CC0099"/>
          </a:solidFill>
          <a:ln>
            <a:solidFill>
              <a:srgbClr val="CC0099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 Black" panose="020B0A04020102020204" pitchFamily="34" charset="0"/>
              </a:rPr>
              <a:t>LOGROS CONSEGUIDOS</a:t>
            </a:r>
            <a:endParaRPr lang="es-ES" sz="2000" dirty="0">
              <a:latin typeface="Arial Black" panose="020B0A040201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57808"/>
            <a:ext cx="2664296" cy="90604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259632" y="1556792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PONER BARRAS PARED EN BAÑOS ADAPTADOS, en todo el edificio de oficinas del Ayuntamiento (Tabacalera).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5" name="Flecha derecha 4"/>
          <p:cNvSpPr/>
          <p:nvPr/>
        </p:nvSpPr>
        <p:spPr>
          <a:xfrm>
            <a:off x="794867" y="1551484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300114" y="2595101"/>
            <a:ext cx="6840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CARTELES DE TRATO ADECUADO A LAS PERSONAS CON DISCAPACIDAD, en todas las dependencias municipales y CSS.</a:t>
            </a:r>
          </a:p>
        </p:txBody>
      </p:sp>
      <p:sp>
        <p:nvSpPr>
          <p:cNvPr id="7" name="Flecha derecha 6"/>
          <p:cNvSpPr/>
          <p:nvPr/>
        </p:nvSpPr>
        <p:spPr>
          <a:xfrm>
            <a:off x="844824" y="2595101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321818" y="3910409"/>
            <a:ext cx="68864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ENVÍO CIRCULAR A TODOS LOS CONDUCTORES DE LA EMT, sobre la Ordenanza Municipal de acceso a los autobuses para personas con movilidad reducida.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9" name="Flecha derecha 8"/>
          <p:cNvSpPr/>
          <p:nvPr/>
        </p:nvSpPr>
        <p:spPr>
          <a:xfrm>
            <a:off x="903165" y="3945457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335213" y="5013176"/>
            <a:ext cx="7269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CURSOS DE TRATO ADECUADO A PERSONAL DEL AYUNTAMIENTO: Auxiliares administrativos, policía local, conductores EMT….. Ya han comenzado a impartirse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1" name="Flecha derecha 10"/>
          <p:cNvSpPr/>
          <p:nvPr/>
        </p:nvSpPr>
        <p:spPr>
          <a:xfrm>
            <a:off x="903165" y="5013176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057" y="5157192"/>
            <a:ext cx="1457423" cy="145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26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57808"/>
            <a:ext cx="2664296" cy="90604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187625" y="1556792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CAMPAÑA DE SENSIBILIZACIÓN SOBRE PLAZAS PMR.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4" name="Flecha derecha 3"/>
          <p:cNvSpPr/>
          <p:nvPr/>
        </p:nvSpPr>
        <p:spPr>
          <a:xfrm>
            <a:off x="755577" y="1575584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209380" y="2262934"/>
            <a:ext cx="68407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ACTIVIDADES TURISMO ACCESIBLE, EN COLABORACIÓN CON VISIT TURISMO: Excursiones ciudad de Valencia. Ruta </a:t>
            </a:r>
            <a:r>
              <a:rPr lang="es-ES" dirty="0" err="1" smtClean="0">
                <a:latin typeface="Arial Black" panose="020B0A04020102020204" pitchFamily="34" charset="0"/>
              </a:rPr>
              <a:t>Cicloturismo</a:t>
            </a:r>
            <a:r>
              <a:rPr lang="es-ES" dirty="0" smtClean="0">
                <a:latin typeface="Arial Black" panose="020B0A04020102020204" pitchFamily="34" charset="0"/>
              </a:rPr>
              <a:t> adaptado por el cauce del río Turia y ciudad. Bus </a:t>
            </a:r>
            <a:r>
              <a:rPr lang="es-ES" dirty="0" err="1" smtClean="0">
                <a:latin typeface="Arial Black" panose="020B0A04020102020204" pitchFamily="34" charset="0"/>
              </a:rPr>
              <a:t>Turístic</a:t>
            </a:r>
            <a:r>
              <a:rPr lang="es-ES" dirty="0" smtClean="0">
                <a:latin typeface="Arial Black" panose="020B0A04020102020204" pitchFamily="34" charset="0"/>
              </a:rPr>
              <a:t> Día Autismo.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6" name="Flecha derecha 5"/>
          <p:cNvSpPr/>
          <p:nvPr/>
        </p:nvSpPr>
        <p:spPr>
          <a:xfrm>
            <a:off x="755577" y="2319068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259632" y="4007484"/>
            <a:ext cx="7030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PLAZAS RESERVADAS EN TALLERES DE UNIVERIDAD POPULAR, para personas con discapacidad con movilidad reducida. ESTUDIAR LA ACCESIBILIDAD de algunos Centros de la UP.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8" name="Flecha derecha 7"/>
          <p:cNvSpPr/>
          <p:nvPr/>
        </p:nvSpPr>
        <p:spPr>
          <a:xfrm>
            <a:off x="762102" y="4077072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259632" y="5462807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FORMACIÓN EN ASISTENCIA PERSONAL A LOS/AS TRABAJADORES SOCIALES DEL AYUNTAMIENTO.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0" name="Flecha derecha 9"/>
          <p:cNvSpPr/>
          <p:nvPr/>
        </p:nvSpPr>
        <p:spPr>
          <a:xfrm>
            <a:off x="836737" y="5475036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11363"/>
            <a:ext cx="1464221" cy="146422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CC0099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1051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11363"/>
            <a:ext cx="1464221" cy="146422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CC0099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57808"/>
            <a:ext cx="2664296" cy="906040"/>
          </a:xfrm>
          <a:prstGeom prst="rect">
            <a:avLst/>
          </a:prstGeom>
        </p:spPr>
      </p:pic>
      <p:sp>
        <p:nvSpPr>
          <p:cNvPr id="4" name="Flecha derecha 3"/>
          <p:cNvSpPr/>
          <p:nvPr/>
        </p:nvSpPr>
        <p:spPr>
          <a:xfrm>
            <a:off x="971600" y="1772816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475656" y="1700808"/>
            <a:ext cx="68144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PRESIONAR EMPRESA ASOCIADA A IBERDROLA CAMBIASE ACOMETIDA PARA PODER TERMINAR LAS OBRAS DE INSTALACIÓN DE UN ASCENSOR EN UNA FINCA. El señor llevaba 3 meses sin bajar calle.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6" name="Flecha derecha 5"/>
          <p:cNvSpPr/>
          <p:nvPr/>
        </p:nvSpPr>
        <p:spPr>
          <a:xfrm>
            <a:off x="998018" y="3068960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71481" y="306896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REANUDAR LA REHABILITACIÓN DE UN NIÑO CON UNA ENFERMEDAD RARA DEGENERATIVA.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8" name="Flecha derecha 7"/>
          <p:cNvSpPr/>
          <p:nvPr/>
        </p:nvSpPr>
        <p:spPr>
          <a:xfrm>
            <a:off x="1003008" y="4149080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471481" y="4125157"/>
            <a:ext cx="64087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CONSEGUIR CAMBIO DE ENTRADAS CONCIERTO A MOVILIDAD REDUCIDA. En el transcurso de la compra y el concierto, la señora sufrió un ictus, le decían que no fuese</a:t>
            </a:r>
            <a:r>
              <a:rPr lang="es-ES" dirty="0" smtClean="0"/>
              <a:t>. </a:t>
            </a:r>
          </a:p>
          <a:p>
            <a:r>
              <a:rPr lang="es-ES" dirty="0" smtClean="0">
                <a:latin typeface="Arial Black" panose="020B0A04020102020204" pitchFamily="34" charset="0"/>
              </a:rPr>
              <a:t>QUEDA PATENTE LA NECESIDAD DE MUCHAS MÁS PLAZAS PARA PERSONAS CON DISCAPACIDAD EN CONCIERTOS, TEATROS</a:t>
            </a:r>
            <a:r>
              <a:rPr lang="es-ES" dirty="0" smtClean="0"/>
              <a:t>…….</a:t>
            </a:r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4741227"/>
            <a:ext cx="844400" cy="9992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95" y="4722018"/>
            <a:ext cx="1155254" cy="11552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09" y="715427"/>
            <a:ext cx="1058952" cy="1058952"/>
          </a:xfrm>
          <a:prstGeom prst="rect">
            <a:avLst/>
          </a:prstGeom>
          <a:pattFill prst="pct80">
            <a:fgClr>
              <a:srgbClr val="CC0099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27158876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975" y="4515968"/>
            <a:ext cx="2448272" cy="1836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59" y="307489"/>
            <a:ext cx="3347864" cy="251089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616" y="1443584"/>
            <a:ext cx="3347864" cy="197398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268" y="2735466"/>
            <a:ext cx="3419872" cy="1923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57808"/>
            <a:ext cx="2664296" cy="90604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63" y="4106267"/>
            <a:ext cx="1814776" cy="227687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07489"/>
            <a:ext cx="1537850" cy="21230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642" y="4717672"/>
            <a:ext cx="2297091" cy="1665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uadroTexto 13"/>
          <p:cNvSpPr txBox="1"/>
          <p:nvPr/>
        </p:nvSpPr>
        <p:spPr>
          <a:xfrm flipH="1">
            <a:off x="5916195" y="3612825"/>
            <a:ext cx="2832269" cy="707886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 Black" panose="020B0A04020102020204" pitchFamily="34" charset="0"/>
              </a:rPr>
              <a:t>          ACTOS</a:t>
            </a:r>
            <a:r>
              <a:rPr lang="es-ES" dirty="0" smtClean="0"/>
              <a:t> </a:t>
            </a:r>
          </a:p>
          <a:p>
            <a:r>
              <a:rPr lang="es-ES" sz="2000" dirty="0" smtClean="0">
                <a:latin typeface="Arial Black" panose="020B0A04020102020204" pitchFamily="34" charset="0"/>
              </a:rPr>
              <a:t>REPRESENTACIÓN</a:t>
            </a:r>
            <a:endParaRPr lang="es-ES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372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99" y="548681"/>
            <a:ext cx="3755414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04664"/>
            <a:ext cx="1664846" cy="23250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104" y="2951483"/>
            <a:ext cx="2344541" cy="25083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57808"/>
            <a:ext cx="2664296" cy="90604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464" y="1927830"/>
            <a:ext cx="2195736" cy="164680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267" y="4338614"/>
            <a:ext cx="2304130" cy="2031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99" y="3319232"/>
            <a:ext cx="2153740" cy="1772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869160"/>
            <a:ext cx="2267744" cy="17008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199049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203848" y="980302"/>
            <a:ext cx="2304256" cy="707886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 Black" panose="020B0A04020102020204" pitchFamily="34" charset="0"/>
              </a:rPr>
              <a:t>OBJETIVOS A CORTO PLAZO</a:t>
            </a:r>
            <a:endParaRPr lang="es-ES" sz="2000" dirty="0">
              <a:latin typeface="Arial Black" panose="020B0A040201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89124"/>
            <a:ext cx="2664296" cy="90604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943" y="271477"/>
            <a:ext cx="1512168" cy="1512168"/>
          </a:xfrm>
          <a:prstGeom prst="roundRect">
            <a:avLst>
              <a:gd name="adj" fmla="val 11111"/>
            </a:avLst>
          </a:prstGeom>
          <a:ln w="190500" cap="rnd">
            <a:solidFill>
              <a:srgbClr val="CC0099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Flecha derecha 4"/>
          <p:cNvSpPr/>
          <p:nvPr/>
        </p:nvSpPr>
        <p:spPr>
          <a:xfrm>
            <a:off x="941919" y="2055317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439652" y="2016909"/>
            <a:ext cx="72446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CREACIÓN LÍNEA URGENCIA RESOLUCIÓN DOCUMENTACIÓN: Licencias, permisos… para las personas con discapacidad.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7" name="Flecha derecha 6"/>
          <p:cNvSpPr/>
          <p:nvPr/>
        </p:nvSpPr>
        <p:spPr>
          <a:xfrm>
            <a:off x="899592" y="3039030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419490" y="2997822"/>
            <a:ext cx="694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PASARELAS PLAYAS ACCESIBLES LLEGUEN AL AGUA TODO EL AÑO. Mejorar sus condiciones.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1" name="Flecha derecha 10"/>
          <p:cNvSpPr/>
          <p:nvPr/>
        </p:nvSpPr>
        <p:spPr>
          <a:xfrm>
            <a:off x="899592" y="3738593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419490" y="3711249"/>
            <a:ext cx="6238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FAVORECER EL EMPLEO PCD CON LA NECESIDAD DE APOYOS ESPECIALIZADOS.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3" name="Flecha derecha 12"/>
          <p:cNvSpPr/>
          <p:nvPr/>
        </p:nvSpPr>
        <p:spPr>
          <a:xfrm>
            <a:off x="896411" y="4493163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392436" y="4472722"/>
            <a:ext cx="7174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POLÍTICAS FISCALES (IBI)QUE MEJOREN EL PODER ADQUISITIVO. Para compensar el mayor gasto familias.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5" name="Flecha derecha 14"/>
          <p:cNvSpPr/>
          <p:nvPr/>
        </p:nvSpPr>
        <p:spPr>
          <a:xfrm>
            <a:off x="851426" y="5230488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1367605" y="5210172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CAMPAÑAS INSTITUCIONALES DE TOMA DE CONCIENCIA Y SENSIBILIZACIÓN.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7" name="Flecha derecha 16"/>
          <p:cNvSpPr/>
          <p:nvPr/>
        </p:nvSpPr>
        <p:spPr>
          <a:xfrm>
            <a:off x="829909" y="5947296"/>
            <a:ext cx="432048" cy="360040"/>
          </a:xfrm>
          <a:prstGeom prst="rightArrow">
            <a:avLst/>
          </a:prstGeom>
          <a:solidFill>
            <a:schemeClr val="bg1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C0099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373967" y="5856503"/>
            <a:ext cx="7187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 Black" panose="020B0A04020102020204" pitchFamily="34" charset="0"/>
              </a:rPr>
              <a:t>FORMACIÓN EN MATERIA DISCAPACIDAD. Accesibilidad Universal, trato adecuado, apoyos, AP...</a:t>
            </a:r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822" y="3320987"/>
            <a:ext cx="1587038" cy="1190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083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onjunto-ilustraciones-dibujos-animados-vectores-personas-discapacidades-aislados-blanco_1441-2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294398"/>
            <a:ext cx="4392488" cy="37048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1209368" y="1183298"/>
            <a:ext cx="6439578" cy="819189"/>
          </a:xfrm>
          <a:solidFill>
            <a:srgbClr val="CC0099"/>
          </a:solidFill>
        </p:spPr>
        <p:txBody>
          <a:bodyPr>
            <a:noAutofit/>
          </a:bodyPr>
          <a:lstStyle/>
          <a:p>
            <a:r>
              <a:rPr lang="es-ES_tradnl" sz="2400" dirty="0">
                <a:solidFill>
                  <a:schemeClr val="tx1"/>
                </a:solidFill>
                <a:latin typeface="Arial Black" pitchFamily="34" charset="0"/>
              </a:rPr>
              <a:t>“LA DISCAPACIDAD NO DEPENDE DE   LA PERSONA, SINO DEL ENTORNO”</a:t>
            </a:r>
            <a:endParaRPr lang="es-ES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924944"/>
            <a:ext cx="2496742" cy="30743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60648"/>
            <a:ext cx="2409477" cy="81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0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110" y="773432"/>
            <a:ext cx="3600400" cy="16743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32656"/>
            <a:ext cx="2592288" cy="88155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091758"/>
            <a:ext cx="5689997" cy="27671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061" y="2076449"/>
            <a:ext cx="894803" cy="168721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891" y="3361794"/>
            <a:ext cx="940954" cy="111355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3355297"/>
            <a:ext cx="973758" cy="111042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34" y="502970"/>
            <a:ext cx="1646275" cy="183291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868132" y="2053278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GRACIAS</a:t>
            </a:r>
            <a:endParaRPr lang="es-ES" sz="16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78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undición">
  <a:themeElements>
    <a:clrScheme name="Fundición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undición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undició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1467</TotalTime>
  <Words>629</Words>
  <Application>Microsoft Office PowerPoint</Application>
  <PresentationFormat>Presentación en pantalla (4:3)</PresentationFormat>
  <Paragraphs>79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2" baseType="lpstr">
      <vt:lpstr>Arial</vt:lpstr>
      <vt:lpstr>Arial Black</vt:lpstr>
      <vt:lpstr>Rockwell</vt:lpstr>
      <vt:lpstr>Wingdings 2</vt:lpstr>
      <vt:lpstr>Fundición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HORARIO DE ATENCIÓN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“LA DISCAPACIDAD NO DEPENDE DE   LA PERSONA, SINO DEL ENTORNO”</vt:lpstr>
      <vt:lpstr>Presentación de PowerPoint</vt:lpstr>
    </vt:vector>
  </TitlesOfParts>
  <Company>http://www.centor.mx.gd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Centor</dc:creator>
  <cp:lastModifiedBy>Teresa Navarro</cp:lastModifiedBy>
  <cp:revision>104</cp:revision>
  <dcterms:created xsi:type="dcterms:W3CDTF">2021-09-17T20:35:11Z</dcterms:created>
  <dcterms:modified xsi:type="dcterms:W3CDTF">2022-07-05T04:20:01Z</dcterms:modified>
</cp:coreProperties>
</file>